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6138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69093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09510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28339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20208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95219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092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3330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596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1755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872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511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3164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8498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6733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3938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2/18/2022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1699569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04E3B-788E-496B-AC5C-6C0036D58EB1}"/>
              </a:ext>
            </a:extLst>
          </p:cNvPr>
          <p:cNvSpPr>
            <a:spLocks noGrp="1"/>
          </p:cNvSpPr>
          <p:nvPr>
            <p:ph type="ctrTitle"/>
          </p:nvPr>
        </p:nvSpPr>
        <p:spPr/>
        <p:txBody>
          <a:bodyPr>
            <a:normAutofit/>
          </a:bodyPr>
          <a:lstStyle/>
          <a:p>
            <a:pPr algn="ctr"/>
            <a:r>
              <a:rPr lang="en-US" dirty="0"/>
              <a:t>A-G Completion Improvement Grant Plan</a:t>
            </a:r>
          </a:p>
        </p:txBody>
      </p:sp>
    </p:spTree>
    <p:extLst>
      <p:ext uri="{BB962C8B-B14F-4D97-AF65-F5344CB8AC3E}">
        <p14:creationId xmlns:p14="http://schemas.microsoft.com/office/powerpoint/2010/main" val="4249787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23FBD-DE8B-4C27-8958-B425CAD46EA7}"/>
              </a:ext>
            </a:extLst>
          </p:cNvPr>
          <p:cNvSpPr>
            <a:spLocks noGrp="1"/>
          </p:cNvSpPr>
          <p:nvPr>
            <p:ph type="title"/>
          </p:nvPr>
        </p:nvSpPr>
        <p:spPr>
          <a:xfrm>
            <a:off x="1827815" y="493481"/>
            <a:ext cx="8911687" cy="1280890"/>
          </a:xfrm>
        </p:spPr>
        <p:txBody>
          <a:bodyPr>
            <a:normAutofit/>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Describe how the funds will support pupils in danger of not achieving a grade of “C” or better in A-G courses:</a:t>
            </a:r>
            <a:endParaRPr lang="en-US" sz="4400" dirty="0"/>
          </a:p>
        </p:txBody>
      </p:sp>
      <p:sp>
        <p:nvSpPr>
          <p:cNvPr id="3" name="Content Placeholder 2">
            <a:extLst>
              <a:ext uri="{FF2B5EF4-FFF2-40B4-BE49-F238E27FC236}">
                <a16:creationId xmlns:a16="http://schemas.microsoft.com/office/drawing/2014/main" id="{0F2CB479-79B7-4CBD-A9DE-7F562549057F}"/>
              </a:ext>
            </a:extLst>
          </p:cNvPr>
          <p:cNvSpPr>
            <a:spLocks noGrp="1"/>
          </p:cNvSpPr>
          <p:nvPr>
            <p:ph idx="1"/>
          </p:nvPr>
        </p:nvSpPr>
        <p:spPr>
          <a:xfrm>
            <a:off x="1262710" y="2101410"/>
            <a:ext cx="9905999" cy="1871409"/>
          </a:xfrm>
        </p:spPr>
        <p:txBody>
          <a:bodyPr>
            <a:normAutofit/>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The funds will be spent on additional tutoring and college counseling services provided to students not achieving grades C or better.</a:t>
            </a:r>
            <a:endParaRPr lang="en-US" sz="2400" dirty="0"/>
          </a:p>
        </p:txBody>
      </p:sp>
    </p:spTree>
    <p:extLst>
      <p:ext uri="{BB962C8B-B14F-4D97-AF65-F5344CB8AC3E}">
        <p14:creationId xmlns:p14="http://schemas.microsoft.com/office/powerpoint/2010/main" val="80629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23FBD-DE8B-4C27-8958-B425CAD46EA7}"/>
              </a:ext>
            </a:extLst>
          </p:cNvPr>
          <p:cNvSpPr>
            <a:spLocks noGrp="1"/>
          </p:cNvSpPr>
          <p:nvPr>
            <p:ph type="title"/>
          </p:nvPr>
        </p:nvSpPr>
        <p:spPr>
          <a:xfrm>
            <a:off x="1846477" y="409506"/>
            <a:ext cx="9667499" cy="1280890"/>
          </a:xfrm>
        </p:spPr>
        <p:txBody>
          <a:bodyPr>
            <a:normAutofit/>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Describe how the plan and described services, and associated expenditures, if applicable, supplement services in the Local Control and Accountability Plan and Learning Recovery Plan:</a:t>
            </a:r>
          </a:p>
        </p:txBody>
      </p:sp>
      <p:sp>
        <p:nvSpPr>
          <p:cNvPr id="3" name="Content Placeholder 2">
            <a:extLst>
              <a:ext uri="{FF2B5EF4-FFF2-40B4-BE49-F238E27FC236}">
                <a16:creationId xmlns:a16="http://schemas.microsoft.com/office/drawing/2014/main" id="{0F2CB479-79B7-4CBD-A9DE-7F562549057F}"/>
              </a:ext>
            </a:extLst>
          </p:cNvPr>
          <p:cNvSpPr>
            <a:spLocks noGrp="1"/>
          </p:cNvSpPr>
          <p:nvPr>
            <p:ph idx="1"/>
          </p:nvPr>
        </p:nvSpPr>
        <p:spPr>
          <a:xfrm>
            <a:off x="1449321" y="2435383"/>
            <a:ext cx="9905999" cy="1987233"/>
          </a:xfrm>
        </p:spPr>
        <p:txBody>
          <a:bodyPr>
            <a:normAutofit/>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The LEA currently engages with two counselors from the two plans mentioned above, who perform their services in-school. </a:t>
            </a:r>
          </a:p>
          <a:p>
            <a:pPr marL="0" indent="0">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effectLst/>
                <a:latin typeface="Calibri" panose="020F0502020204030204" pitchFamily="34" charset="0"/>
                <a:ea typeface="Calibri" panose="020F0502020204030204" pitchFamily="34" charset="0"/>
                <a:cs typeface="Times New Roman" panose="02020603050405020304" pitchFamily="18" charset="0"/>
              </a:rPr>
              <a:t>These funds will supplement the in-school counseling supportive services by providing additional counseling support to students outside of these plans. </a:t>
            </a:r>
            <a:endParaRPr lang="en-US" sz="2000" dirty="0"/>
          </a:p>
        </p:txBody>
      </p:sp>
    </p:spTree>
    <p:extLst>
      <p:ext uri="{BB962C8B-B14F-4D97-AF65-F5344CB8AC3E}">
        <p14:creationId xmlns:p14="http://schemas.microsoft.com/office/powerpoint/2010/main" val="2822258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23FBD-DE8B-4C27-8958-B425CAD46EA7}"/>
              </a:ext>
            </a:extLst>
          </p:cNvPr>
          <p:cNvSpPr>
            <a:spLocks noGrp="1"/>
          </p:cNvSpPr>
          <p:nvPr>
            <p:ph type="title"/>
          </p:nvPr>
        </p:nvSpPr>
        <p:spPr>
          <a:xfrm>
            <a:off x="1775895" y="350263"/>
            <a:ext cx="9439501" cy="1133920"/>
          </a:xfrm>
        </p:spPr>
        <p:txBody>
          <a:bodyPr>
            <a:normAutofit/>
          </a:bodyPr>
          <a:lstStyle/>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Describe how the funds will support pupils, including tutoring programs, to improve the LEA’s A-G completion rate:</a:t>
            </a:r>
          </a:p>
        </p:txBody>
      </p:sp>
      <p:sp>
        <p:nvSpPr>
          <p:cNvPr id="3" name="Content Placeholder 2">
            <a:extLst>
              <a:ext uri="{FF2B5EF4-FFF2-40B4-BE49-F238E27FC236}">
                <a16:creationId xmlns:a16="http://schemas.microsoft.com/office/drawing/2014/main" id="{0F2CB479-79B7-4CBD-A9DE-7F562549057F}"/>
              </a:ext>
            </a:extLst>
          </p:cNvPr>
          <p:cNvSpPr>
            <a:spLocks noGrp="1"/>
          </p:cNvSpPr>
          <p:nvPr>
            <p:ph idx="1"/>
          </p:nvPr>
        </p:nvSpPr>
        <p:spPr>
          <a:xfrm>
            <a:off x="1143000" y="1649094"/>
            <a:ext cx="9905999" cy="4142393"/>
          </a:xfrm>
        </p:spPr>
        <p:txBody>
          <a:bodyPr>
            <a:normAutofit lnSpcReduction="10000"/>
          </a:bodyPr>
          <a:lstStyle/>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Students will receive supplemental counseling services, with focus on 1-on-1 or small group services, to support with college applications, including essay composition for public and private colleges and the University of California. Students will also receive support for the Common Application, the Coalition Application, the University of California application portal, Cal State Apply, junior and community colleges, and other application portals used by students.</a:t>
            </a:r>
          </a:p>
          <a:p>
            <a:pPr marL="0" marR="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Students will also receive skill-based tutoring services through an online interface, focused on research-based lessons to increase academic achievement.</a:t>
            </a:r>
          </a:p>
          <a:p>
            <a:pPr marL="0" marR="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Each student’s attendance will be recorded, and the student will be periodically monitored, noting current levels of performance, progress, and goals. </a:t>
            </a:r>
          </a:p>
          <a:p>
            <a:pPr marL="0" marR="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LEA will spend the entire grant amount on tutoring and college counseling.</a:t>
            </a:r>
          </a:p>
        </p:txBody>
      </p:sp>
    </p:spTree>
    <p:extLst>
      <p:ext uri="{BB962C8B-B14F-4D97-AF65-F5344CB8AC3E}">
        <p14:creationId xmlns:p14="http://schemas.microsoft.com/office/powerpoint/2010/main" val="145704774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TotalTime>
  <Words>276</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Wingdings 3</vt:lpstr>
      <vt:lpstr>Wisp</vt:lpstr>
      <vt:lpstr>A-G Completion Improvement Grant Plan</vt:lpstr>
      <vt:lpstr>Describe how the funds will support pupils in danger of not achieving a grade of “C” or better in A-G courses:</vt:lpstr>
      <vt:lpstr>Describe how the plan and described services, and associated expenditures, if applicable, supplement services in the Local Control and Accountability Plan and Learning Recovery Plan:</vt:lpstr>
      <vt:lpstr>Describe how the funds will support pupils, including tutoring programs, to improve the LEA’s A-G completion rate: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 Completion Improvement Grant Plan</dc:title>
  <dc:creator>Albert Avakian</dc:creator>
  <cp:lastModifiedBy>Office1</cp:lastModifiedBy>
  <cp:revision>2</cp:revision>
  <dcterms:created xsi:type="dcterms:W3CDTF">2022-02-18T05:53:26Z</dcterms:created>
  <dcterms:modified xsi:type="dcterms:W3CDTF">2022-02-18T16:01:54Z</dcterms:modified>
</cp:coreProperties>
</file>