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9" r:id="rId2"/>
    <p:sldMasterId id="2147483689" r:id="rId3"/>
  </p:sldMasterIdLst>
  <p:notesMasterIdLst>
    <p:notesMasterId r:id="rId2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Franklin Gothic" panose="020B0603020102020204" pitchFamily="34" charset="0"/>
      <p:regular r:id="rId28"/>
      <p:bold r:id="rId29"/>
      <p:italic r:id="rId30"/>
      <p:boldItalic r:id="rId31"/>
    </p:embeddedFont>
    <p:embeddedFont>
      <p:font typeface="Garamond" panose="02020404030301010803" pitchFamily="18" charset="0"/>
      <p:regular r:id="rId32"/>
      <p:bold r:id="rId33"/>
      <p:italic r:id="rId34"/>
      <p:boldItalic r:id="rId35"/>
    </p:embeddedFont>
    <p:embeddedFont>
      <p:font typeface="Libre Franklin" pitchFamily="2" charset="77"/>
      <p:regular r:id="rId36"/>
      <p:bold r:id="rId37"/>
      <p:italic r:id="rId38"/>
      <p:boldItalic r:id="rId39"/>
    </p:embeddedFont>
    <p:embeddedFont>
      <p:font typeface="Open Sans" panose="020B060603050402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jhPVCfpWcuSvpEH8jP9OY2xUoY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21BADF-EF9C-44A6-B80E-51B97691A65B}" v="4" dt="2024-01-18T01:24:34.808"/>
  </p1510:revLst>
</p1510:revInfo>
</file>

<file path=ppt/tableStyles.xml><?xml version="1.0" encoding="utf-8"?>
<a:tblStyleLst xmlns:a="http://schemas.openxmlformats.org/drawingml/2006/main" def="{876B0917-A9DF-4105-BD69-59F59842C18F}">
  <a:tblStyle styleId="{876B0917-A9DF-4105-BD69-59F59842C18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CD33239-9253-46D0-8ADF-3733AA81D65A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rgbClr val="61BFFF">
              <a:alpha val="40000"/>
            </a:srgb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>
          <a:top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61BFFF">
              <a:alpha val="40000"/>
            </a:srgb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61BFFF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01D2FF4-1D72-468C-8FA5-06E40290F436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97A7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97A7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97A7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97A7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97A7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97A7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rgbClr val="0097A7">
              <a:alpha val="40000"/>
            </a:srgb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>
          <a:top>
            <a:ln w="9525" cap="flat" cmpd="sng">
              <a:solidFill>
                <a:srgbClr val="0097A7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97A7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0097A7">
              <a:alpha val="40000"/>
            </a:srgb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rgbClr val="0097A7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97A7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97A7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97A7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97A7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rgbClr val="0097A7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97A7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97A7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97A7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97A7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rgbClr val="0097A7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97A7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97A7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97A7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9525" cap="flat" cmpd="sng">
              <a:solidFill>
                <a:srgbClr val="0097A7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97A7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97A7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097A7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7FE3402-7D88-45DC-85FD-6E21F259EF6A}" styleName="Table_3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5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30" autoAdjust="0"/>
    <p:restoredTop sz="89728" autoAdjust="0"/>
  </p:normalViewPr>
  <p:slideViewPr>
    <p:cSldViewPr snapToGrid="0">
      <p:cViewPr varScale="1">
        <p:scale>
          <a:sx n="114" d="100"/>
          <a:sy n="114" d="100"/>
        </p:scale>
        <p:origin x="158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8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6.fntdata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4" Type="http://customschemas.google.com/relationships/presentationmetadata" Target="meta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1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8606128939_0_5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g28606128939_0_5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9b3be8d8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9b3be8d823_0_0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29b3be8d82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9b3be8d823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9b3be8d823_0_54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g29b3be8d823_0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9b5e75de14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29b5e75de14_1_2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g29b5e75de14_1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86009df486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g286009df486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8606128939_0_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g28606128939_0_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8e9d3476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8e9d34764a_0_0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g28e9d34764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86009df486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g286009df486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9b5e75de14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g29b5e75de14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1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6" name="Google Shape;39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86061289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g28606128939_0_0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g2860612893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84d2d193aa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g284d2d193aa_0_100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Use or hide slide depending on background knowledge of group.</a:t>
            </a:r>
            <a:endParaRPr/>
          </a:p>
        </p:txBody>
      </p:sp>
      <p:sp>
        <p:nvSpPr>
          <p:cNvPr id="258" name="Google Shape;258;g284d2d193aa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860612893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28606128939_0_100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Use or hide slide depending on background knowledge of group.</a:t>
            </a:r>
            <a:endParaRPr/>
          </a:p>
        </p:txBody>
      </p:sp>
      <p:sp>
        <p:nvSpPr>
          <p:cNvPr id="273" name="Google Shape;273;g28606128939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3" name="Google Shape;2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8606128939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g28606128939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8606128939_0_404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g28606128939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86009df48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g286009df486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3"/>
          <p:cNvSpPr txBox="1">
            <a:spLocks noGrp="1"/>
          </p:cNvSpPr>
          <p:nvPr>
            <p:ph type="title"/>
          </p:nvPr>
        </p:nvSpPr>
        <p:spPr>
          <a:xfrm>
            <a:off x="696688" y="1707025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ranklin Gothic"/>
              <a:buNone/>
              <a:defRPr sz="4800" b="0" cap="none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body" idx="1"/>
          </p:nvPr>
        </p:nvSpPr>
        <p:spPr>
          <a:xfrm>
            <a:off x="696688" y="3429000"/>
            <a:ext cx="5187718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98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23"/>
          <p:cNvSpPr/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303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</a:pPr>
            <a:endParaRPr sz="2800" b="1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head, content (2 col)">
  <p:cSld name="Title, subhead, content (2 col)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2"/>
          <p:cNvSpPr txBox="1">
            <a:spLocks noGrp="1"/>
          </p:cNvSpPr>
          <p:nvPr>
            <p:ph type="body" idx="1"/>
          </p:nvPr>
        </p:nvSpPr>
        <p:spPr>
          <a:xfrm>
            <a:off x="457200" y="1706115"/>
            <a:ext cx="8230934" cy="474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b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 b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 b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body" idx="2"/>
          </p:nvPr>
        </p:nvSpPr>
        <p:spPr>
          <a:xfrm>
            <a:off x="457200" y="1071141"/>
            <a:ext cx="8228266" cy="47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3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head">
  <p:cSld name="Title, subhead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3"/>
          <p:cNvSpPr txBox="1">
            <a:spLocks noGrp="1"/>
          </p:cNvSpPr>
          <p:nvPr>
            <p:ph type="body" idx="1"/>
          </p:nvPr>
        </p:nvSpPr>
        <p:spPr>
          <a:xfrm>
            <a:off x="457200" y="1071141"/>
            <a:ext cx="8228266" cy="47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3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head, content, takeaway">
  <p:cSld name="Title, subhead, content, takeawa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 txBox="1">
            <a:spLocks noGrp="1"/>
          </p:cNvSpPr>
          <p:nvPr>
            <p:ph type="body" idx="1"/>
          </p:nvPr>
        </p:nvSpPr>
        <p:spPr>
          <a:xfrm>
            <a:off x="457200" y="1706115"/>
            <a:ext cx="8230934" cy="387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body" idx="2"/>
          </p:nvPr>
        </p:nvSpPr>
        <p:spPr>
          <a:xfrm>
            <a:off x="1496134" y="5863733"/>
            <a:ext cx="6150398" cy="6266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"/>
              <a:buNone/>
              <a:defRPr sz="1200" b="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body" idx="3"/>
          </p:nvPr>
        </p:nvSpPr>
        <p:spPr>
          <a:xfrm>
            <a:off x="457200" y="1071141"/>
            <a:ext cx="8228266" cy="47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3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head, 2 content">
  <p:cSld name="Title, subhead, 2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457199" y="1706115"/>
            <a:ext cx="4023027" cy="4825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body" idx="2"/>
          </p:nvPr>
        </p:nvSpPr>
        <p:spPr>
          <a:xfrm>
            <a:off x="4663773" y="1706115"/>
            <a:ext cx="4021693" cy="4825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body" idx="3"/>
          </p:nvPr>
        </p:nvSpPr>
        <p:spPr>
          <a:xfrm>
            <a:off x="457200" y="1071141"/>
            <a:ext cx="8228266" cy="47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3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head, 3 content">
  <p:cSld name="Title, subhead, 3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body" idx="1"/>
          </p:nvPr>
        </p:nvSpPr>
        <p:spPr>
          <a:xfrm>
            <a:off x="457199" y="1706115"/>
            <a:ext cx="2620391" cy="4847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2"/>
          </p:nvPr>
        </p:nvSpPr>
        <p:spPr>
          <a:xfrm>
            <a:off x="3261137" y="1706115"/>
            <a:ext cx="2620391" cy="4847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body" idx="3"/>
          </p:nvPr>
        </p:nvSpPr>
        <p:spPr>
          <a:xfrm>
            <a:off x="6065075" y="1706115"/>
            <a:ext cx="2620391" cy="4847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body" idx="4"/>
          </p:nvPr>
        </p:nvSpPr>
        <p:spPr>
          <a:xfrm>
            <a:off x="457200" y="1071141"/>
            <a:ext cx="8228266" cy="47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3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head, 2 rows">
  <p:cSld name="Title, subhead, 2 row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body" idx="1"/>
          </p:nvPr>
        </p:nvSpPr>
        <p:spPr>
          <a:xfrm>
            <a:off x="457200" y="1706115"/>
            <a:ext cx="8229600" cy="2212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2"/>
          </p:nvPr>
        </p:nvSpPr>
        <p:spPr>
          <a:xfrm>
            <a:off x="457200" y="4282057"/>
            <a:ext cx="8229600" cy="22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body" idx="3"/>
          </p:nvPr>
        </p:nvSpPr>
        <p:spPr>
          <a:xfrm>
            <a:off x="457200" y="1071141"/>
            <a:ext cx="8228266" cy="47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3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head, quadrants">
  <p:cSld name="Title, subhead, quadran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8"/>
          <p:cNvSpPr txBox="1">
            <a:spLocks noGrp="1"/>
          </p:cNvSpPr>
          <p:nvPr>
            <p:ph type="body" idx="1"/>
          </p:nvPr>
        </p:nvSpPr>
        <p:spPr>
          <a:xfrm>
            <a:off x="457200" y="1706115"/>
            <a:ext cx="4023027" cy="225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body" idx="2"/>
          </p:nvPr>
        </p:nvSpPr>
        <p:spPr>
          <a:xfrm>
            <a:off x="457200" y="4282057"/>
            <a:ext cx="4023027" cy="22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body" idx="3"/>
          </p:nvPr>
        </p:nvSpPr>
        <p:spPr>
          <a:xfrm>
            <a:off x="4662439" y="1706115"/>
            <a:ext cx="4023027" cy="225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body" idx="4"/>
          </p:nvPr>
        </p:nvSpPr>
        <p:spPr>
          <a:xfrm>
            <a:off x="4662439" y="4282057"/>
            <a:ext cx="4023027" cy="22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8"/>
          <p:cNvSpPr txBox="1">
            <a:spLocks noGrp="1"/>
          </p:cNvSpPr>
          <p:nvPr>
            <p:ph type="body" idx="5"/>
          </p:nvPr>
        </p:nvSpPr>
        <p:spPr>
          <a:xfrm>
            <a:off x="457200" y="1071141"/>
            <a:ext cx="8228266" cy="47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8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3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head, custom">
  <p:cSld name="Title, subhead, custom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9"/>
          <p:cNvSpPr txBox="1">
            <a:spLocks noGrp="1"/>
          </p:cNvSpPr>
          <p:nvPr>
            <p:ph type="body" idx="1"/>
          </p:nvPr>
        </p:nvSpPr>
        <p:spPr>
          <a:xfrm>
            <a:off x="457200" y="1706115"/>
            <a:ext cx="8229600" cy="109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►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9"/>
          <p:cNvSpPr txBox="1">
            <a:spLocks noGrp="1"/>
          </p:cNvSpPr>
          <p:nvPr>
            <p:ph type="body" idx="2"/>
          </p:nvPr>
        </p:nvSpPr>
        <p:spPr>
          <a:xfrm>
            <a:off x="457200" y="5574796"/>
            <a:ext cx="8229600" cy="913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►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39"/>
          <p:cNvSpPr txBox="1">
            <a:spLocks noGrp="1"/>
          </p:cNvSpPr>
          <p:nvPr>
            <p:ph type="body" idx="3"/>
          </p:nvPr>
        </p:nvSpPr>
        <p:spPr>
          <a:xfrm>
            <a:off x="457200" y="2989318"/>
            <a:ext cx="4023027" cy="2382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9"/>
          <p:cNvSpPr txBox="1">
            <a:spLocks noGrp="1"/>
          </p:cNvSpPr>
          <p:nvPr>
            <p:ph type="body" idx="4"/>
          </p:nvPr>
        </p:nvSpPr>
        <p:spPr>
          <a:xfrm>
            <a:off x="4662439" y="2989318"/>
            <a:ext cx="4023027" cy="2382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9"/>
          <p:cNvSpPr txBox="1">
            <a:spLocks noGrp="1"/>
          </p:cNvSpPr>
          <p:nvPr>
            <p:ph type="body" idx="5"/>
          </p:nvPr>
        </p:nvSpPr>
        <p:spPr>
          <a:xfrm>
            <a:off x="457200" y="1071141"/>
            <a:ext cx="8228266" cy="47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9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3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lumns">
  <p:cSld name="Title, 2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0"/>
          <p:cNvSpPr txBox="1">
            <a:spLocks noGrp="1"/>
          </p:cNvSpPr>
          <p:nvPr>
            <p:ph type="body" idx="1"/>
          </p:nvPr>
        </p:nvSpPr>
        <p:spPr>
          <a:xfrm>
            <a:off x="457199" y="1071141"/>
            <a:ext cx="4023027" cy="546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40"/>
          <p:cNvSpPr txBox="1">
            <a:spLocks noGrp="1"/>
          </p:cNvSpPr>
          <p:nvPr>
            <p:ph type="body" idx="2"/>
          </p:nvPr>
        </p:nvSpPr>
        <p:spPr>
          <a:xfrm>
            <a:off x="4663773" y="1071141"/>
            <a:ext cx="4021693" cy="546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40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3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quadrants">
  <p:cSld name="Title, quadrant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1"/>
          <p:cNvSpPr txBox="1">
            <a:spLocks noGrp="1"/>
          </p:cNvSpPr>
          <p:nvPr>
            <p:ph type="body" idx="1"/>
          </p:nvPr>
        </p:nvSpPr>
        <p:spPr>
          <a:xfrm>
            <a:off x="457199" y="1071141"/>
            <a:ext cx="4023027" cy="2619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41"/>
          <p:cNvSpPr txBox="1">
            <a:spLocks noGrp="1"/>
          </p:cNvSpPr>
          <p:nvPr>
            <p:ph type="body" idx="2"/>
          </p:nvPr>
        </p:nvSpPr>
        <p:spPr>
          <a:xfrm>
            <a:off x="4663773" y="3963779"/>
            <a:ext cx="4021693" cy="257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41"/>
          <p:cNvSpPr txBox="1">
            <a:spLocks noGrp="1"/>
          </p:cNvSpPr>
          <p:nvPr>
            <p:ph type="body" idx="3"/>
          </p:nvPr>
        </p:nvSpPr>
        <p:spPr>
          <a:xfrm>
            <a:off x="457199" y="3963779"/>
            <a:ext cx="4023027" cy="257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41"/>
          <p:cNvSpPr txBox="1">
            <a:spLocks noGrp="1"/>
          </p:cNvSpPr>
          <p:nvPr>
            <p:ph type="body" idx="4"/>
          </p:nvPr>
        </p:nvSpPr>
        <p:spPr>
          <a:xfrm>
            <a:off x="4662439" y="1071141"/>
            <a:ext cx="4023027" cy="2619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41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3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">
  <p:cSld name="Conten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457200" y="1706115"/>
            <a:ext cx="8230934" cy="475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anklin Gothic"/>
              <a:buAutoNum type="arabicPeriod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anklin Gothic"/>
              <a:buAutoNum type="alphaUcPeriod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anklin Gothic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Font typeface="Franklin Gothic"/>
              <a:buAutoNum type="arabicPeriod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body" idx="2"/>
          </p:nvPr>
        </p:nvSpPr>
        <p:spPr>
          <a:xfrm>
            <a:off x="457200" y="1071141"/>
            <a:ext cx="8228266" cy="47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3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Intro">
  <p:cSld name="Section Intro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8606128939_0_425"/>
          <p:cNvSpPr txBox="1">
            <a:spLocks noGrp="1"/>
          </p:cNvSpPr>
          <p:nvPr>
            <p:ph type="title"/>
          </p:nvPr>
        </p:nvSpPr>
        <p:spPr>
          <a:xfrm>
            <a:off x="740229" y="2290442"/>
            <a:ext cx="7946700" cy="13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B4C1"/>
              </a:buClr>
              <a:buSzPts val="4800"/>
              <a:buFont typeface="Franklin Gothic"/>
              <a:buNone/>
              <a:defRPr sz="4800" b="0" cap="none">
                <a:solidFill>
                  <a:srgbClr val="B4B4C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28606128939_0_425"/>
          <p:cNvSpPr txBox="1">
            <a:spLocks noGrp="1"/>
          </p:cNvSpPr>
          <p:nvPr>
            <p:ph type="body" idx="1"/>
          </p:nvPr>
        </p:nvSpPr>
        <p:spPr>
          <a:xfrm>
            <a:off x="3499082" y="3798588"/>
            <a:ext cx="5187600" cy="9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98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g28606128939_0_425"/>
          <p:cNvSpPr/>
          <p:nvPr/>
        </p:nvSpPr>
        <p:spPr>
          <a:xfrm>
            <a:off x="0" y="1"/>
            <a:ext cx="9144000" cy="914400"/>
          </a:xfrm>
          <a:prstGeom prst="rect">
            <a:avLst/>
          </a:prstGeom>
          <a:solidFill>
            <a:srgbClr val="7CC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30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</a:pPr>
            <a:endParaRPr sz="2800" b="1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" type="secHead">
  <p:cSld name="SECTION_HEADER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8606128939_0_417"/>
          <p:cNvSpPr txBox="1">
            <a:spLocks noGrp="1"/>
          </p:cNvSpPr>
          <p:nvPr>
            <p:ph type="title"/>
          </p:nvPr>
        </p:nvSpPr>
        <p:spPr>
          <a:xfrm>
            <a:off x="696688" y="1707025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ranklin Gothic"/>
              <a:buNone/>
              <a:defRPr sz="4800" b="0" cap="none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28606128939_0_417"/>
          <p:cNvSpPr txBox="1">
            <a:spLocks noGrp="1"/>
          </p:cNvSpPr>
          <p:nvPr>
            <p:ph type="body" idx="1"/>
          </p:nvPr>
        </p:nvSpPr>
        <p:spPr>
          <a:xfrm>
            <a:off x="696688" y="3429000"/>
            <a:ext cx="5187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98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g28606128939_0_417"/>
          <p:cNvSpPr/>
          <p:nvPr/>
        </p:nvSpPr>
        <p:spPr>
          <a:xfrm>
            <a:off x="0" y="1"/>
            <a:ext cx="91440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30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</a:pPr>
            <a:endParaRPr sz="2800" b="1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">
  <p:cSld name="Conten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8606128939_0_421"/>
          <p:cNvSpPr txBox="1">
            <a:spLocks noGrp="1"/>
          </p:cNvSpPr>
          <p:nvPr>
            <p:ph type="body" idx="1"/>
          </p:nvPr>
        </p:nvSpPr>
        <p:spPr>
          <a:xfrm>
            <a:off x="457200" y="1706115"/>
            <a:ext cx="8230800" cy="47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anklin Gothic"/>
              <a:buAutoNum type="arabicPeriod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anklin Gothic"/>
              <a:buAutoNum type="alphaUcPeriod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anklin Gothic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Font typeface="Franklin Gothic"/>
              <a:buAutoNum type="arabicPeriod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g28606128939_0_421"/>
          <p:cNvSpPr txBox="1">
            <a:spLocks noGrp="1"/>
          </p:cNvSpPr>
          <p:nvPr>
            <p:ph type="body" idx="2"/>
          </p:nvPr>
        </p:nvSpPr>
        <p:spPr>
          <a:xfrm>
            <a:off x="457200" y="1071141"/>
            <a:ext cx="82284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g28606128939_0_421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>
  <p:cSld name="Title, conten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8606128939_0_429"/>
          <p:cNvSpPr txBox="1">
            <a:spLocks noGrp="1"/>
          </p:cNvSpPr>
          <p:nvPr>
            <p:ph type="body" idx="1"/>
          </p:nvPr>
        </p:nvSpPr>
        <p:spPr>
          <a:xfrm>
            <a:off x="457200" y="1071141"/>
            <a:ext cx="8229600" cy="54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□"/>
              <a:defRPr/>
            </a:lvl4pPr>
            <a:lvl5pPr marL="2286000" lvl="4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►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g28606128939_0_429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subhead, content (2 col)">
  <p:cSld name="1_Title, subhead, content (2 col)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8606128939_0_432"/>
          <p:cNvSpPr txBox="1">
            <a:spLocks noGrp="1"/>
          </p:cNvSpPr>
          <p:nvPr>
            <p:ph type="body" idx="1"/>
          </p:nvPr>
        </p:nvSpPr>
        <p:spPr>
          <a:xfrm>
            <a:off x="457201" y="1706115"/>
            <a:ext cx="8230800" cy="4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–"/>
              <a:defRPr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□"/>
              <a:defRPr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Char char="►"/>
              <a:defRPr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g28606128939_0_432"/>
          <p:cNvSpPr txBox="1">
            <a:spLocks noGrp="1"/>
          </p:cNvSpPr>
          <p:nvPr>
            <p:ph type="body" idx="2"/>
          </p:nvPr>
        </p:nvSpPr>
        <p:spPr>
          <a:xfrm>
            <a:off x="457200" y="1071141"/>
            <a:ext cx="82284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350"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200"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g28606128939_0_432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8606128939_0_436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lumns">
  <p:cSld name="Title, 2 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8606128939_0_438"/>
          <p:cNvSpPr txBox="1">
            <a:spLocks noGrp="1"/>
          </p:cNvSpPr>
          <p:nvPr>
            <p:ph type="body" idx="1"/>
          </p:nvPr>
        </p:nvSpPr>
        <p:spPr>
          <a:xfrm>
            <a:off x="457199" y="1071141"/>
            <a:ext cx="4023000" cy="54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g28606128939_0_438"/>
          <p:cNvSpPr txBox="1">
            <a:spLocks noGrp="1"/>
          </p:cNvSpPr>
          <p:nvPr>
            <p:ph type="body" idx="2"/>
          </p:nvPr>
        </p:nvSpPr>
        <p:spPr>
          <a:xfrm>
            <a:off x="4663773" y="1071141"/>
            <a:ext cx="4021800" cy="54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g28606128939_0_438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head, content (2 col)">
  <p:cSld name="Title, subhead, content (2 col)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8606128939_0_442"/>
          <p:cNvSpPr txBox="1">
            <a:spLocks noGrp="1"/>
          </p:cNvSpPr>
          <p:nvPr>
            <p:ph type="body" idx="1"/>
          </p:nvPr>
        </p:nvSpPr>
        <p:spPr>
          <a:xfrm>
            <a:off x="457200" y="1706115"/>
            <a:ext cx="8230800" cy="4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b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 b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 b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g28606128939_0_442"/>
          <p:cNvSpPr txBox="1">
            <a:spLocks noGrp="1"/>
          </p:cNvSpPr>
          <p:nvPr>
            <p:ph type="body" idx="2"/>
          </p:nvPr>
        </p:nvSpPr>
        <p:spPr>
          <a:xfrm>
            <a:off x="457200" y="1071141"/>
            <a:ext cx="82284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g28606128939_0_442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takeaway">
  <p:cSld name="Title, content, takeawa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8606128939_0_446"/>
          <p:cNvSpPr txBox="1">
            <a:spLocks noGrp="1"/>
          </p:cNvSpPr>
          <p:nvPr>
            <p:ph type="body" idx="1"/>
          </p:nvPr>
        </p:nvSpPr>
        <p:spPr>
          <a:xfrm>
            <a:off x="457200" y="1071141"/>
            <a:ext cx="82296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□"/>
              <a:defRPr/>
            </a:lvl4pPr>
            <a:lvl5pPr marL="2286000" lvl="4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►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g28606128939_0_446"/>
          <p:cNvSpPr txBox="1">
            <a:spLocks noGrp="1"/>
          </p:cNvSpPr>
          <p:nvPr>
            <p:ph type="body" idx="2"/>
          </p:nvPr>
        </p:nvSpPr>
        <p:spPr>
          <a:xfrm>
            <a:off x="1496134" y="5863733"/>
            <a:ext cx="6150300" cy="62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"/>
              <a:buNone/>
              <a:defRPr sz="1200" b="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g28606128939_0_446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8606128939_0_45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28606128939_0_450"/>
          <p:cNvSpPr txBox="1">
            <a:spLocks noGrp="1"/>
          </p:cNvSpPr>
          <p:nvPr>
            <p:ph type="body" idx="1"/>
          </p:nvPr>
        </p:nvSpPr>
        <p:spPr>
          <a:xfrm>
            <a:off x="311700" y="1536634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8" name="Google Shape;148;g28606128939_0_45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>
  <p:cSld name="1_Title,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5"/>
          <p:cNvSpPr txBox="1">
            <a:spLocks noGrp="1"/>
          </p:cNvSpPr>
          <p:nvPr>
            <p:ph type="body" idx="1"/>
          </p:nvPr>
        </p:nvSpPr>
        <p:spPr>
          <a:xfrm>
            <a:off x="457200" y="1071141"/>
            <a:ext cx="8229600" cy="5405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□"/>
              <a:defRPr/>
            </a:lvl4pPr>
            <a:lvl5pPr marL="2286000" lvl="4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►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3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head, content (1 col)">
  <p:cSld name="Title, subhead, content (1 col)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8606128939_0_454"/>
          <p:cNvSpPr txBox="1">
            <a:spLocks noGrp="1"/>
          </p:cNvSpPr>
          <p:nvPr>
            <p:ph type="body" idx="1"/>
          </p:nvPr>
        </p:nvSpPr>
        <p:spPr>
          <a:xfrm>
            <a:off x="457200" y="1071141"/>
            <a:ext cx="82284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g28606128939_0_454"/>
          <p:cNvSpPr txBox="1">
            <a:spLocks noGrp="1"/>
          </p:cNvSpPr>
          <p:nvPr>
            <p:ph type="body" idx="2"/>
          </p:nvPr>
        </p:nvSpPr>
        <p:spPr>
          <a:xfrm>
            <a:off x="457200" y="1706115"/>
            <a:ext cx="8230800" cy="47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b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 b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 b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g28606128939_0_454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head">
  <p:cSld name="Title, subhead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8606128939_0_458"/>
          <p:cNvSpPr txBox="1">
            <a:spLocks noGrp="1"/>
          </p:cNvSpPr>
          <p:nvPr>
            <p:ph type="body" idx="1"/>
          </p:nvPr>
        </p:nvSpPr>
        <p:spPr>
          <a:xfrm>
            <a:off x="457200" y="1071141"/>
            <a:ext cx="82284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g28606128939_0_458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head, content, takeaway">
  <p:cSld name="Title, subhead, content, takeawa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8606128939_0_461"/>
          <p:cNvSpPr txBox="1">
            <a:spLocks noGrp="1"/>
          </p:cNvSpPr>
          <p:nvPr>
            <p:ph type="body" idx="1"/>
          </p:nvPr>
        </p:nvSpPr>
        <p:spPr>
          <a:xfrm>
            <a:off x="457200" y="1706115"/>
            <a:ext cx="8230800" cy="38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g28606128939_0_461"/>
          <p:cNvSpPr txBox="1">
            <a:spLocks noGrp="1"/>
          </p:cNvSpPr>
          <p:nvPr>
            <p:ph type="body" idx="2"/>
          </p:nvPr>
        </p:nvSpPr>
        <p:spPr>
          <a:xfrm>
            <a:off x="1496134" y="5863733"/>
            <a:ext cx="6150300" cy="62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"/>
              <a:buNone/>
              <a:defRPr sz="1200" b="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g28606128939_0_461"/>
          <p:cNvSpPr txBox="1">
            <a:spLocks noGrp="1"/>
          </p:cNvSpPr>
          <p:nvPr>
            <p:ph type="body" idx="3"/>
          </p:nvPr>
        </p:nvSpPr>
        <p:spPr>
          <a:xfrm>
            <a:off x="457200" y="1071141"/>
            <a:ext cx="82284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g28606128939_0_461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head, 2 content">
  <p:cSld name="Title, subhead, 2 conten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8606128939_0_466"/>
          <p:cNvSpPr txBox="1">
            <a:spLocks noGrp="1"/>
          </p:cNvSpPr>
          <p:nvPr>
            <p:ph type="body" idx="1"/>
          </p:nvPr>
        </p:nvSpPr>
        <p:spPr>
          <a:xfrm>
            <a:off x="457199" y="1706115"/>
            <a:ext cx="4023000" cy="48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g28606128939_0_466"/>
          <p:cNvSpPr txBox="1">
            <a:spLocks noGrp="1"/>
          </p:cNvSpPr>
          <p:nvPr>
            <p:ph type="body" idx="2"/>
          </p:nvPr>
        </p:nvSpPr>
        <p:spPr>
          <a:xfrm>
            <a:off x="4663773" y="1706115"/>
            <a:ext cx="4021800" cy="48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g28606128939_0_466"/>
          <p:cNvSpPr txBox="1">
            <a:spLocks noGrp="1"/>
          </p:cNvSpPr>
          <p:nvPr>
            <p:ph type="body" idx="3"/>
          </p:nvPr>
        </p:nvSpPr>
        <p:spPr>
          <a:xfrm>
            <a:off x="457200" y="1071141"/>
            <a:ext cx="82284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g28606128939_0_466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head, 3 content">
  <p:cSld name="Title, subhead, 3 conten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8606128939_0_471"/>
          <p:cNvSpPr txBox="1">
            <a:spLocks noGrp="1"/>
          </p:cNvSpPr>
          <p:nvPr>
            <p:ph type="body" idx="1"/>
          </p:nvPr>
        </p:nvSpPr>
        <p:spPr>
          <a:xfrm>
            <a:off x="457199" y="1706115"/>
            <a:ext cx="2620500" cy="4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g28606128939_0_471"/>
          <p:cNvSpPr txBox="1">
            <a:spLocks noGrp="1"/>
          </p:cNvSpPr>
          <p:nvPr>
            <p:ph type="body" idx="2"/>
          </p:nvPr>
        </p:nvSpPr>
        <p:spPr>
          <a:xfrm>
            <a:off x="3261137" y="1706115"/>
            <a:ext cx="2620500" cy="4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g28606128939_0_471"/>
          <p:cNvSpPr txBox="1">
            <a:spLocks noGrp="1"/>
          </p:cNvSpPr>
          <p:nvPr>
            <p:ph type="body" idx="3"/>
          </p:nvPr>
        </p:nvSpPr>
        <p:spPr>
          <a:xfrm>
            <a:off x="6065075" y="1706115"/>
            <a:ext cx="2620500" cy="4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g28606128939_0_471"/>
          <p:cNvSpPr txBox="1">
            <a:spLocks noGrp="1"/>
          </p:cNvSpPr>
          <p:nvPr>
            <p:ph type="body" idx="4"/>
          </p:nvPr>
        </p:nvSpPr>
        <p:spPr>
          <a:xfrm>
            <a:off x="457200" y="1071141"/>
            <a:ext cx="82284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g28606128939_0_471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head, 2 rows">
  <p:cSld name="Title, subhead, 2 rows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8606128939_0_477"/>
          <p:cNvSpPr txBox="1">
            <a:spLocks noGrp="1"/>
          </p:cNvSpPr>
          <p:nvPr>
            <p:ph type="body" idx="1"/>
          </p:nvPr>
        </p:nvSpPr>
        <p:spPr>
          <a:xfrm>
            <a:off x="457200" y="1706115"/>
            <a:ext cx="8229600" cy="22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g28606128939_0_477"/>
          <p:cNvSpPr txBox="1">
            <a:spLocks noGrp="1"/>
          </p:cNvSpPr>
          <p:nvPr>
            <p:ph type="body" idx="2"/>
          </p:nvPr>
        </p:nvSpPr>
        <p:spPr>
          <a:xfrm>
            <a:off x="457200" y="4282057"/>
            <a:ext cx="8229600" cy="22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g28606128939_0_477"/>
          <p:cNvSpPr txBox="1">
            <a:spLocks noGrp="1"/>
          </p:cNvSpPr>
          <p:nvPr>
            <p:ph type="body" idx="3"/>
          </p:nvPr>
        </p:nvSpPr>
        <p:spPr>
          <a:xfrm>
            <a:off x="457200" y="1071141"/>
            <a:ext cx="82284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g28606128939_0_477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head, quadrants">
  <p:cSld name="Title, subhead, quadrants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8606128939_0_482"/>
          <p:cNvSpPr txBox="1">
            <a:spLocks noGrp="1"/>
          </p:cNvSpPr>
          <p:nvPr>
            <p:ph type="body" idx="1"/>
          </p:nvPr>
        </p:nvSpPr>
        <p:spPr>
          <a:xfrm>
            <a:off x="457200" y="1706115"/>
            <a:ext cx="4023000" cy="22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g28606128939_0_482"/>
          <p:cNvSpPr txBox="1">
            <a:spLocks noGrp="1"/>
          </p:cNvSpPr>
          <p:nvPr>
            <p:ph type="body" idx="2"/>
          </p:nvPr>
        </p:nvSpPr>
        <p:spPr>
          <a:xfrm>
            <a:off x="457200" y="4282057"/>
            <a:ext cx="4023000" cy="22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g28606128939_0_482"/>
          <p:cNvSpPr txBox="1">
            <a:spLocks noGrp="1"/>
          </p:cNvSpPr>
          <p:nvPr>
            <p:ph type="body" idx="3"/>
          </p:nvPr>
        </p:nvSpPr>
        <p:spPr>
          <a:xfrm>
            <a:off x="4662439" y="1706115"/>
            <a:ext cx="4023000" cy="22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g28606128939_0_482"/>
          <p:cNvSpPr txBox="1">
            <a:spLocks noGrp="1"/>
          </p:cNvSpPr>
          <p:nvPr>
            <p:ph type="body" idx="4"/>
          </p:nvPr>
        </p:nvSpPr>
        <p:spPr>
          <a:xfrm>
            <a:off x="4662439" y="4282057"/>
            <a:ext cx="4023000" cy="22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g28606128939_0_482"/>
          <p:cNvSpPr txBox="1">
            <a:spLocks noGrp="1"/>
          </p:cNvSpPr>
          <p:nvPr>
            <p:ph type="body" idx="5"/>
          </p:nvPr>
        </p:nvSpPr>
        <p:spPr>
          <a:xfrm>
            <a:off x="457200" y="1071141"/>
            <a:ext cx="82284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g28606128939_0_482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head, custom">
  <p:cSld name="Title, subhead, custom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8606128939_0_489"/>
          <p:cNvSpPr txBox="1">
            <a:spLocks noGrp="1"/>
          </p:cNvSpPr>
          <p:nvPr>
            <p:ph type="body" idx="1"/>
          </p:nvPr>
        </p:nvSpPr>
        <p:spPr>
          <a:xfrm>
            <a:off x="457200" y="1706115"/>
            <a:ext cx="8229600" cy="10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►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g28606128939_0_489"/>
          <p:cNvSpPr txBox="1">
            <a:spLocks noGrp="1"/>
          </p:cNvSpPr>
          <p:nvPr>
            <p:ph type="body" idx="2"/>
          </p:nvPr>
        </p:nvSpPr>
        <p:spPr>
          <a:xfrm>
            <a:off x="457200" y="5574796"/>
            <a:ext cx="8229600" cy="9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►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g28606128939_0_489"/>
          <p:cNvSpPr txBox="1">
            <a:spLocks noGrp="1"/>
          </p:cNvSpPr>
          <p:nvPr>
            <p:ph type="body" idx="3"/>
          </p:nvPr>
        </p:nvSpPr>
        <p:spPr>
          <a:xfrm>
            <a:off x="457200" y="2989318"/>
            <a:ext cx="4023000" cy="23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g28606128939_0_489"/>
          <p:cNvSpPr txBox="1">
            <a:spLocks noGrp="1"/>
          </p:cNvSpPr>
          <p:nvPr>
            <p:ph type="body" idx="4"/>
          </p:nvPr>
        </p:nvSpPr>
        <p:spPr>
          <a:xfrm>
            <a:off x="4662439" y="2989318"/>
            <a:ext cx="4023000" cy="23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g28606128939_0_489"/>
          <p:cNvSpPr txBox="1">
            <a:spLocks noGrp="1"/>
          </p:cNvSpPr>
          <p:nvPr>
            <p:ph type="body" idx="5"/>
          </p:nvPr>
        </p:nvSpPr>
        <p:spPr>
          <a:xfrm>
            <a:off x="457200" y="1071141"/>
            <a:ext cx="82284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g28606128939_0_489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quadrants">
  <p:cSld name="Title, quadrants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8606128939_0_496"/>
          <p:cNvSpPr txBox="1">
            <a:spLocks noGrp="1"/>
          </p:cNvSpPr>
          <p:nvPr>
            <p:ph type="body" idx="1"/>
          </p:nvPr>
        </p:nvSpPr>
        <p:spPr>
          <a:xfrm>
            <a:off x="457199" y="1071141"/>
            <a:ext cx="4023000" cy="26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g28606128939_0_496"/>
          <p:cNvSpPr txBox="1">
            <a:spLocks noGrp="1"/>
          </p:cNvSpPr>
          <p:nvPr>
            <p:ph type="body" idx="2"/>
          </p:nvPr>
        </p:nvSpPr>
        <p:spPr>
          <a:xfrm>
            <a:off x="4663773" y="3963779"/>
            <a:ext cx="4021800" cy="25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g28606128939_0_496"/>
          <p:cNvSpPr txBox="1">
            <a:spLocks noGrp="1"/>
          </p:cNvSpPr>
          <p:nvPr>
            <p:ph type="body" idx="3"/>
          </p:nvPr>
        </p:nvSpPr>
        <p:spPr>
          <a:xfrm>
            <a:off x="457199" y="3963779"/>
            <a:ext cx="4023000" cy="25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g28606128939_0_496"/>
          <p:cNvSpPr txBox="1">
            <a:spLocks noGrp="1"/>
          </p:cNvSpPr>
          <p:nvPr>
            <p:ph type="body" idx="4"/>
          </p:nvPr>
        </p:nvSpPr>
        <p:spPr>
          <a:xfrm>
            <a:off x="4662439" y="1071141"/>
            <a:ext cx="4023000" cy="26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g28606128939_0_496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86009df486_0_7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g286009df486_0_7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4" name="Google Shape;204;g286009df486_0_7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Intro">
  <p:cSld name="Section Intr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6"/>
          <p:cNvSpPr txBox="1">
            <a:spLocks noGrp="1"/>
          </p:cNvSpPr>
          <p:nvPr>
            <p:ph type="title"/>
          </p:nvPr>
        </p:nvSpPr>
        <p:spPr>
          <a:xfrm>
            <a:off x="740229" y="2290442"/>
            <a:ext cx="7946571" cy="1373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B4C1"/>
              </a:buClr>
              <a:buSzPts val="4800"/>
              <a:buFont typeface="Franklin Gothic"/>
              <a:buNone/>
              <a:defRPr sz="4800" b="0" cap="none">
                <a:solidFill>
                  <a:srgbClr val="B4B4C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3499082" y="3798588"/>
            <a:ext cx="5187718" cy="97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98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6"/>
          <p:cNvSpPr/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rgbClr val="7CC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303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</a:pPr>
            <a:endParaRPr sz="2800" b="1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86009df486_0_63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7" name="Google Shape;207;g286009df486_0_63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8" name="Google Shape;208;g286009df486_0_6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86009df486_0_67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1" name="Google Shape;211;g286009df486_0_6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86009df486_0_7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g286009df486_0_7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5" name="Google Shape;215;g286009df486_0_74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6" name="Google Shape;216;g286009df486_0_7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86009df486_0_7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g286009df486_0_7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86009df486_0_82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2" name="Google Shape;222;g286009df486_0_82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3" name="Google Shape;223;g286009df486_0_8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86009df486_0_86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6" name="Google Shape;226;g286009df486_0_8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86009df486_0_8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286009df486_0_8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0" name="Google Shape;230;g286009df486_0_8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1" name="Google Shape;231;g286009df486_0_8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2" name="Google Shape;232;g286009df486_0_8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86009df486_0_95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235" name="Google Shape;235;g286009df486_0_9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86009df486_0_98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8" name="Google Shape;238;g286009df486_0_98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9" name="Google Shape;239;g286009df486_0_9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86009df486_0_10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1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3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takeaway">
  <p:cSld name="Title, content, takeawa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8"/>
          <p:cNvSpPr txBox="1">
            <a:spLocks noGrp="1"/>
          </p:cNvSpPr>
          <p:nvPr>
            <p:ph type="body" idx="1"/>
          </p:nvPr>
        </p:nvSpPr>
        <p:spPr>
          <a:xfrm>
            <a:off x="457200" y="1071141"/>
            <a:ext cx="8229600" cy="4351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□"/>
              <a:defRPr/>
            </a:lvl4pPr>
            <a:lvl5pPr marL="2286000" lvl="4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►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body" idx="2"/>
          </p:nvPr>
        </p:nvSpPr>
        <p:spPr>
          <a:xfrm>
            <a:off x="1496134" y="5863733"/>
            <a:ext cx="6150398" cy="6266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"/>
              <a:buNone/>
              <a:defRPr sz="1200" b="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3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>
  <p:cSld name="Title,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body" idx="1"/>
          </p:nvPr>
        </p:nvSpPr>
        <p:spPr>
          <a:xfrm>
            <a:off x="457200" y="1071141"/>
            <a:ext cx="8229600" cy="5405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□"/>
              <a:defRPr/>
            </a:lvl4pPr>
            <a:lvl5pPr marL="2286000" lvl="4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►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3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head, content (1 col)">
  <p:cSld name="Title, subhead, content (1 col)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0"/>
          <p:cNvSpPr txBox="1">
            <a:spLocks noGrp="1"/>
          </p:cNvSpPr>
          <p:nvPr>
            <p:ph type="body" idx="1"/>
          </p:nvPr>
        </p:nvSpPr>
        <p:spPr>
          <a:xfrm>
            <a:off x="457200" y="1071141"/>
            <a:ext cx="8228266" cy="47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2"/>
          </p:nvPr>
        </p:nvSpPr>
        <p:spPr>
          <a:xfrm>
            <a:off x="457200" y="1706115"/>
            <a:ext cx="8230934" cy="479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b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 b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 b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3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/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17303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</a:pPr>
            <a:endParaRPr sz="2800" b="1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457200" y="1186399"/>
            <a:ext cx="8229600" cy="531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–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□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9082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Font typeface="Arial"/>
              <a:buChar char="►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pic>
        <p:nvPicPr>
          <p:cNvPr id="12" name="Google Shape;12;p22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8569645" y="115127"/>
            <a:ext cx="417023" cy="54063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2"/>
          <p:cNvSpPr txBox="1"/>
          <p:nvPr/>
        </p:nvSpPr>
        <p:spPr>
          <a:xfrm>
            <a:off x="8635254" y="222554"/>
            <a:ext cx="4114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" name="Google Shape;14;p22"/>
          <p:cNvSpPr/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303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</a:pPr>
            <a:endParaRPr sz="2800" b="1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pic>
        <p:nvPicPr>
          <p:cNvPr id="15" name="Google Shape;15;p22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8569645" y="186885"/>
            <a:ext cx="417023" cy="54063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2"/>
          <p:cNvSpPr txBox="1"/>
          <p:nvPr/>
        </p:nvSpPr>
        <p:spPr>
          <a:xfrm>
            <a:off x="8635254" y="294312"/>
            <a:ext cx="4114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" name="Google Shape;17;p22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3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anklin Gothic"/>
              <a:buNone/>
              <a:defRPr sz="2800" b="0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8606128939_0_408"/>
          <p:cNvSpPr/>
          <p:nvPr/>
        </p:nvSpPr>
        <p:spPr>
          <a:xfrm>
            <a:off x="0" y="1"/>
            <a:ext cx="91440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1730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</a:pPr>
            <a:endParaRPr sz="2800" b="1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05" name="Google Shape;105;g28606128939_0_408"/>
          <p:cNvSpPr txBox="1">
            <a:spLocks noGrp="1"/>
          </p:cNvSpPr>
          <p:nvPr>
            <p:ph type="body" idx="1"/>
          </p:nvPr>
        </p:nvSpPr>
        <p:spPr>
          <a:xfrm>
            <a:off x="457200" y="1186399"/>
            <a:ext cx="8229600" cy="53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–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□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9082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Font typeface="Arial"/>
              <a:buChar char="►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pic>
        <p:nvPicPr>
          <p:cNvPr id="106" name="Google Shape;106;g28606128939_0_408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8569645" y="115127"/>
            <a:ext cx="417023" cy="54063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28606128939_0_408"/>
          <p:cNvSpPr txBox="1"/>
          <p:nvPr/>
        </p:nvSpPr>
        <p:spPr>
          <a:xfrm>
            <a:off x="8635254" y="222554"/>
            <a:ext cx="41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8" name="Google Shape;108;g28606128939_0_408"/>
          <p:cNvSpPr/>
          <p:nvPr/>
        </p:nvSpPr>
        <p:spPr>
          <a:xfrm>
            <a:off x="0" y="1"/>
            <a:ext cx="91440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30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</a:pPr>
            <a:endParaRPr sz="2800" b="1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pic>
        <p:nvPicPr>
          <p:cNvPr id="109" name="Google Shape;109;g28606128939_0_408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8569645" y="186885"/>
            <a:ext cx="417023" cy="54063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28606128939_0_408"/>
          <p:cNvSpPr txBox="1"/>
          <p:nvPr/>
        </p:nvSpPr>
        <p:spPr>
          <a:xfrm>
            <a:off x="8635254" y="294312"/>
            <a:ext cx="41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1" name="Google Shape;111;g28606128939_0_408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anklin Gothic"/>
              <a:buNone/>
              <a:defRPr sz="2800" b="0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86009df486_0_5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Google Shape;199;g286009df486_0_5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0" name="Google Shape;200;g286009df486_0_5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"/>
          <p:cNvSpPr txBox="1"/>
          <p:nvPr/>
        </p:nvSpPr>
        <p:spPr>
          <a:xfrm>
            <a:off x="696688" y="1707025"/>
            <a:ext cx="7772400" cy="1362075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Franklin Gothic"/>
              <a:buNone/>
            </a:pPr>
            <a:br>
              <a:rPr lang="en-US" sz="3000" b="0" i="0" u="none" strike="noStrike" cap="none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rPr>
            </a:br>
            <a:br>
              <a:rPr lang="en-US" sz="3000" b="0" i="0" u="none" strike="noStrike" cap="none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rPr>
            </a:br>
            <a:r>
              <a:rPr lang="en-US" sz="4400" b="0" i="0" u="none" strike="noStrike" cap="none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LCAP Mid-Year Update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"/>
          <p:cNvSpPr txBox="1">
            <a:spLocks noGrp="1"/>
          </p:cNvSpPr>
          <p:nvPr>
            <p:ph type="body" idx="1"/>
          </p:nvPr>
        </p:nvSpPr>
        <p:spPr>
          <a:xfrm>
            <a:off x="696688" y="3203777"/>
            <a:ext cx="5944142" cy="228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None/>
            </a:pPr>
            <a:r>
              <a:rPr lang="en-US" sz="1800" b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Los Angeles Leadership Primary Academy</a:t>
            </a:r>
            <a:endParaRPr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None/>
            </a:pPr>
            <a:r>
              <a:rPr lang="en-US" sz="1800" b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January 23, 2024</a:t>
            </a:r>
            <a:endParaRPr b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" name="Google Shape;318;g28606128939_0_551"/>
          <p:cNvGraphicFramePr/>
          <p:nvPr/>
        </p:nvGraphicFramePr>
        <p:xfrm>
          <a:off x="166635" y="571985"/>
          <a:ext cx="8810725" cy="4535220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89E3FF"/>
                    </a:gs>
                    <a:gs pos="35000">
                      <a:srgbClr val="AAEAFF"/>
                    </a:gs>
                    <a:gs pos="100000">
                      <a:srgbClr val="DBF7FF"/>
                    </a:gs>
                  </a:gsLst>
                  <a:lin ang="16200038" scaled="0"/>
                </a:gradFill>
                <a:tableStyleId>{4CD33239-9253-46D0-8ADF-3733AA81D65A}</a:tableStyleId>
              </a:tblPr>
              <a:tblGrid>
                <a:gridCol w="241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1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6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4925"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lt1"/>
                          </a:solidFill>
                        </a:rPr>
                        <a:t>Goal 1 Outcomes</a:t>
                      </a:r>
                      <a:endParaRPr sz="14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Metric</a:t>
                      </a:r>
                      <a:endParaRPr sz="17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Baseline</a:t>
                      </a:r>
                      <a:endParaRPr sz="17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Year 1 Outcome</a:t>
                      </a:r>
                      <a:endParaRPr sz="17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Year 2 Outcome</a:t>
                      </a:r>
                      <a:endParaRPr sz="17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Year 3 Outcome</a:t>
                      </a:r>
                      <a:endParaRPr sz="17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Desired Outcome for 2023–24</a:t>
                      </a:r>
                      <a:endParaRPr sz="17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6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/>
                        <a:t>% of students with access to standards-aligned instructional materials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/>
                        <a:t>100%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/>
                        <a:t>100%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/>
                        <a:t>100%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/>
                        <a:t>100%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/>
                        <a:t>100%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Implementation of CA adopted standards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100%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100%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100%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100%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100%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/>
                        <a:t>% of students enrolled in broad course of </a:t>
                      </a:r>
                      <a:r>
                        <a:rPr lang="en-US" sz="1800"/>
                        <a:t>study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/>
                        <a:t>100%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/>
                        <a:t>100%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/>
                        <a:t>100%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/>
                        <a:t>100%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/>
                        <a:t>100%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/>
                        <a:t>EL Reclassification Rate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/>
                        <a:t>2019-20: </a:t>
                      </a:r>
                      <a:r>
                        <a:rPr lang="en-US" sz="1800"/>
                        <a:t>9.1</a:t>
                      </a:r>
                      <a:r>
                        <a:rPr lang="en-US" sz="1800" u="none" strike="noStrike" cap="none"/>
                        <a:t>%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/>
                        <a:t>2020-21</a:t>
                      </a:r>
                      <a:endParaRPr sz="18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/>
                        <a:t>11.6</a:t>
                      </a:r>
                      <a:r>
                        <a:rPr lang="en-US" sz="1800" u="none" strike="noStrike" cap="none"/>
                        <a:t>%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/>
                        <a:t>Not yet available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Not yet available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/>
                        <a:t>15</a:t>
                      </a:r>
                      <a:r>
                        <a:rPr lang="en-US" sz="1800" u="none" strike="noStrike" cap="none"/>
                        <a:t>%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9b3be8d823_0_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325" name="Google Shape;325;g29b3be8d82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350" y="344225"/>
            <a:ext cx="364807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g29b3be8d823_0_0"/>
          <p:cNvSpPr txBox="1"/>
          <p:nvPr/>
        </p:nvSpPr>
        <p:spPr>
          <a:xfrm>
            <a:off x="287750" y="1310850"/>
            <a:ext cx="34050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2"/>
                </a:solidFill>
              </a:rPr>
              <a:t>2023 Academic Indicators</a:t>
            </a:r>
            <a:endParaRPr sz="2000" b="1">
              <a:solidFill>
                <a:schemeClr val="dk2"/>
              </a:solidFill>
            </a:endParaRPr>
          </a:p>
        </p:txBody>
      </p:sp>
      <p:pic>
        <p:nvPicPr>
          <p:cNvPr id="327" name="Google Shape;327;g29b3be8d823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350" y="1884750"/>
            <a:ext cx="8804799" cy="382771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g29b3be8d823_0_0"/>
          <p:cNvSpPr txBox="1"/>
          <p:nvPr/>
        </p:nvSpPr>
        <p:spPr>
          <a:xfrm>
            <a:off x="392200" y="6073375"/>
            <a:ext cx="2629200" cy="5247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</a:rPr>
              <a:t>CA state = Orange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29" name="Google Shape;329;g29b3be8d823_0_0"/>
          <p:cNvSpPr txBox="1"/>
          <p:nvPr/>
        </p:nvSpPr>
        <p:spPr>
          <a:xfrm>
            <a:off x="3304150" y="6073375"/>
            <a:ext cx="2629200" cy="5247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</a:rPr>
              <a:t>CA state = Orange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30" name="Google Shape;330;g29b3be8d823_0_0"/>
          <p:cNvSpPr txBox="1"/>
          <p:nvPr/>
        </p:nvSpPr>
        <p:spPr>
          <a:xfrm>
            <a:off x="6299575" y="6073375"/>
            <a:ext cx="2629200" cy="5247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</a:rPr>
              <a:t>CA state = Yellow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9b3be8d823_0_5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337" name="Google Shape;337;g29b3be8d823_0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016932"/>
            <a:ext cx="8520601" cy="399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g29b3be8d823_0_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00350"/>
            <a:ext cx="4714700" cy="64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g29b3be8d823_0_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076563"/>
            <a:ext cx="6315075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g29b3be8d823_0_54"/>
          <p:cNvSpPr txBox="1"/>
          <p:nvPr/>
        </p:nvSpPr>
        <p:spPr>
          <a:xfrm>
            <a:off x="311700" y="1657600"/>
            <a:ext cx="1007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</a:rPr>
              <a:t>2023</a:t>
            </a:r>
            <a:endParaRPr sz="2200" b="1">
              <a:solidFill>
                <a:schemeClr val="dk1"/>
              </a:solidFill>
            </a:endParaRPr>
          </a:p>
        </p:txBody>
      </p:sp>
      <p:sp>
        <p:nvSpPr>
          <p:cNvPr id="341" name="Google Shape;341;g29b3be8d823_0_54"/>
          <p:cNvSpPr txBox="1"/>
          <p:nvPr/>
        </p:nvSpPr>
        <p:spPr>
          <a:xfrm>
            <a:off x="775600" y="5978875"/>
            <a:ext cx="3692700" cy="781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2"/>
                </a:solidFill>
              </a:rPr>
              <a:t>CA state average 47% Met or Exceeded ELA Standard</a:t>
            </a: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342" name="Google Shape;342;g29b3be8d823_0_54"/>
          <p:cNvSpPr txBox="1"/>
          <p:nvPr/>
        </p:nvSpPr>
        <p:spPr>
          <a:xfrm>
            <a:off x="4932200" y="5978875"/>
            <a:ext cx="3692700" cy="781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2"/>
                </a:solidFill>
              </a:rPr>
              <a:t>CA state average 35% Met or Exceeded Math Standard</a:t>
            </a:r>
            <a:endParaRPr sz="18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9b5e75de14_1_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349" name="Google Shape;349;g29b5e75de14_1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00350"/>
            <a:ext cx="4714700" cy="6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g29b5e75de14_1_2"/>
          <p:cNvSpPr txBox="1"/>
          <p:nvPr/>
        </p:nvSpPr>
        <p:spPr>
          <a:xfrm>
            <a:off x="311700" y="1758475"/>
            <a:ext cx="10071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</a:rPr>
              <a:t>2023</a:t>
            </a:r>
            <a:endParaRPr sz="2200" b="1">
              <a:solidFill>
                <a:schemeClr val="dk1"/>
              </a:solidFill>
            </a:endParaRPr>
          </a:p>
        </p:txBody>
      </p:sp>
      <p:pic>
        <p:nvPicPr>
          <p:cNvPr id="351" name="Google Shape;351;g29b5e75de14_1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150" y="983775"/>
            <a:ext cx="29718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g29b5e75de14_1_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4150" y="2267625"/>
            <a:ext cx="4181475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g29b5e75de14_1_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4150" y="2962500"/>
            <a:ext cx="5834400" cy="34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g29b5e75de14_1_2"/>
          <p:cNvSpPr txBox="1"/>
          <p:nvPr/>
        </p:nvSpPr>
        <p:spPr>
          <a:xfrm>
            <a:off x="5962775" y="1071075"/>
            <a:ext cx="2749500" cy="107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</a:rPr>
              <a:t>CA state average 30% Met or Exceeded Standard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86009df486_0_104"/>
          <p:cNvSpPr txBox="1"/>
          <p:nvPr/>
        </p:nvSpPr>
        <p:spPr>
          <a:xfrm>
            <a:off x="2341450" y="201750"/>
            <a:ext cx="6304200" cy="25035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500" b="0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Work collaboratively with students, staff, families, and the community to increase resources in order to provide a supportive schooling experience that attends to all the different academic and social-emotional needs of the students.</a:t>
            </a:r>
            <a:endParaRPr sz="2500" b="0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pic>
        <p:nvPicPr>
          <p:cNvPr id="360" name="Google Shape;360;g286009df486_0_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475" y="201750"/>
            <a:ext cx="1752326" cy="250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g286009df486_0_104"/>
          <p:cNvSpPr/>
          <p:nvPr/>
        </p:nvSpPr>
        <p:spPr>
          <a:xfrm>
            <a:off x="1227726" y="1993550"/>
            <a:ext cx="295800" cy="2822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3949D7"/>
                </a:solidFill>
                <a:latin typeface="Arial"/>
              </a:rPr>
              <a:t>2</a:t>
            </a:r>
          </a:p>
        </p:txBody>
      </p:sp>
      <p:graphicFrame>
        <p:nvGraphicFramePr>
          <p:cNvPr id="362" name="Google Shape;362;g286009df486_0_104"/>
          <p:cNvGraphicFramePr/>
          <p:nvPr/>
        </p:nvGraphicFramePr>
        <p:xfrm>
          <a:off x="499475" y="3142875"/>
          <a:ext cx="8146150" cy="2662628"/>
        </p:xfrm>
        <a:graphic>
          <a:graphicData uri="http://schemas.openxmlformats.org/drawingml/2006/table">
            <a:tbl>
              <a:tblPr>
                <a:noFill/>
                <a:tableStyleId>{876B0917-A9DF-4105-BD69-59F59842C18F}</a:tableStyleId>
              </a:tblPr>
              <a:tblGrid>
                <a:gridCol w="79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1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233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Action #</a:t>
                      </a:r>
                      <a:endParaRPr sz="1800"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62: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Action Title</a:t>
                      </a:r>
                      <a:endParaRPr sz="1800"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(* increased service for high need students)</a:t>
                      </a:r>
                      <a:endParaRPr sz="1800"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62:0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Status</a:t>
                      </a:r>
                      <a:endParaRPr sz="1800"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62:0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Budgeted Amount</a:t>
                      </a:r>
                      <a:endParaRPr sz="1700"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62:0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Expenditures as of 10/31/23</a:t>
                      </a:r>
                      <a:endParaRPr sz="1800"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62:0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62: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Family Events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62:1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Progress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E62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62:1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-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62:1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$-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62:1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62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Workshops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62:2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Progress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E62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62:2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-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62:2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$-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62:2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62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Family and Community Outreach *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62:3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Progress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E62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62:3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$29,451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62:3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$7,810.20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62:3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7" name="Google Shape;367;g28606128939_0_747"/>
          <p:cNvGraphicFramePr/>
          <p:nvPr/>
        </p:nvGraphicFramePr>
        <p:xfrm>
          <a:off x="194623" y="44122"/>
          <a:ext cx="8754750" cy="6769795"/>
        </p:xfrm>
        <a:graphic>
          <a:graphicData uri="http://schemas.openxmlformats.org/drawingml/2006/table">
            <a:tbl>
              <a:tblPr>
                <a:noFill/>
                <a:tableStyleId>{E01D2FF4-1D72-468C-8FA5-06E40290F436}</a:tableStyleId>
              </a:tblPr>
              <a:tblGrid>
                <a:gridCol w="182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7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4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7500"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FFFFFF"/>
                          </a:solidFill>
                        </a:rPr>
                        <a:t>Goal 2 Outcomes</a:t>
                      </a:r>
                      <a:endParaRPr sz="25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73025" marR="7302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Metric</a:t>
                      </a:r>
                      <a:endParaRPr sz="16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Baseline</a:t>
                      </a:r>
                      <a:endParaRPr sz="16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Year 1 Outcome</a:t>
                      </a:r>
                      <a:endParaRPr sz="16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Year 2 Outcome</a:t>
                      </a:r>
                      <a:endParaRPr sz="16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Year 3 Outcome</a:t>
                      </a:r>
                      <a:endParaRPr sz="16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Desired Outcome for 2023–24</a:t>
                      </a:r>
                      <a:endParaRPr sz="16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2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/>
                        <a:t>School social media and two-way communication outlets:</a:t>
                      </a:r>
                      <a:endParaRPr sz="1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/>
                        <a:t>-ParentSquare</a:t>
                      </a:r>
                      <a:endParaRPr sz="1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/>
                        <a:t>-Facebook</a:t>
                      </a:r>
                      <a:endParaRPr sz="1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/>
                        <a:t>-Instagram</a:t>
                      </a:r>
                      <a:endParaRPr sz="1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-ClassDojo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/>
                        <a:t>132 IG followers</a:t>
                      </a:r>
                      <a:endParaRPr sz="1800"/>
                    </a:p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/>
                        <a:t>85%Class Dojo</a:t>
                      </a:r>
                      <a:endParaRPr sz="1800"/>
                    </a:p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/>
                        <a:t>90%Parent Square</a:t>
                      </a:r>
                      <a:endParaRPr sz="1800"/>
                    </a:p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290 FB followers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166 IG Followers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95% ClassDojo</a:t>
                      </a:r>
                      <a:endParaRPr sz="1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Parent Square 98%</a:t>
                      </a:r>
                      <a:endParaRPr sz="1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62 FB followers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2022-23</a:t>
                      </a:r>
                      <a:endParaRPr sz="18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/>
                        <a:t>220 IG followers</a:t>
                      </a:r>
                      <a:endParaRPr sz="18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/>
                        <a:t>97% Class Dojo</a:t>
                      </a:r>
                      <a:endParaRPr sz="18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/>
                        <a:t>98% Parent Square</a:t>
                      </a:r>
                      <a:endParaRPr sz="18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8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75 FB followers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2023-24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67 FB followers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73025" marR="7302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Increase followers and connected families by 5% each year from baseline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9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/>
                        <a:t>% of parents participating in annual parent survey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/>
                        <a:t>40%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/>
                        <a:t>2021-22</a:t>
                      </a:r>
                      <a:endParaRPr sz="18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/>
                        <a:t>51%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/>
                        <a:t>2022-23</a:t>
                      </a:r>
                      <a:endParaRPr sz="18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/>
                        <a:t>86%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/>
                        <a:t>Data Not Yet Available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/>
                        <a:t>85%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1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% of parents participating in parent conferences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80%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2021-22</a:t>
                      </a:r>
                      <a:endParaRPr sz="18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90%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2022-23</a:t>
                      </a:r>
                      <a:endParaRPr sz="18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90%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/>
                        <a:t>Data Not Yet Available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100%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8e9d34764a_0_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374" name="Google Shape;374;g28e9d34764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350" y="344225"/>
            <a:ext cx="364807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g28e9d34764a_0_0"/>
          <p:cNvSpPr txBox="1"/>
          <p:nvPr/>
        </p:nvSpPr>
        <p:spPr>
          <a:xfrm>
            <a:off x="287750" y="1310850"/>
            <a:ext cx="54417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2"/>
                </a:solidFill>
              </a:rPr>
              <a:t>2023 Engagement/ Climate Indicators</a:t>
            </a:r>
            <a:endParaRPr sz="2000" b="1">
              <a:solidFill>
                <a:schemeClr val="dk2"/>
              </a:solidFill>
            </a:endParaRPr>
          </a:p>
        </p:txBody>
      </p:sp>
      <p:sp>
        <p:nvSpPr>
          <p:cNvPr id="376" name="Google Shape;376;g28e9d34764a_0_0"/>
          <p:cNvSpPr txBox="1"/>
          <p:nvPr/>
        </p:nvSpPr>
        <p:spPr>
          <a:xfrm>
            <a:off x="3304150" y="6073375"/>
            <a:ext cx="2629200" cy="5247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</a:rPr>
              <a:t>CA state = Orange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77" name="Google Shape;377;g28e9d34764a_0_0"/>
          <p:cNvSpPr txBox="1"/>
          <p:nvPr/>
        </p:nvSpPr>
        <p:spPr>
          <a:xfrm>
            <a:off x="392213" y="6073400"/>
            <a:ext cx="2629200" cy="5247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</a:rPr>
              <a:t>CA state = Yellow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378" name="Google Shape;378;g28e9d34764a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63" y="1895600"/>
            <a:ext cx="2447925" cy="386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g28e9d34764a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94800" y="1871800"/>
            <a:ext cx="2447925" cy="39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86009df486_0_110"/>
          <p:cNvSpPr txBox="1"/>
          <p:nvPr/>
        </p:nvSpPr>
        <p:spPr>
          <a:xfrm>
            <a:off x="2341450" y="201750"/>
            <a:ext cx="6304200" cy="17004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Ensure the school site has a safe, inclusive, and welcoming climate for all students and their families, so that all students are in their classes ready to learn.</a:t>
            </a:r>
            <a:endParaRPr sz="2500" b="0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pic>
        <p:nvPicPr>
          <p:cNvPr id="385" name="Google Shape;385;g286009df486_0_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475" y="201750"/>
            <a:ext cx="1752326" cy="17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g286009df486_0_110"/>
          <p:cNvSpPr/>
          <p:nvPr/>
        </p:nvSpPr>
        <p:spPr>
          <a:xfrm>
            <a:off x="1229288" y="1454625"/>
            <a:ext cx="292679" cy="2869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3949D7"/>
                </a:solidFill>
                <a:latin typeface="Arial"/>
              </a:rPr>
              <a:t>3</a:t>
            </a:r>
          </a:p>
        </p:txBody>
      </p:sp>
      <p:graphicFrame>
        <p:nvGraphicFramePr>
          <p:cNvPr id="387" name="Google Shape;387;g286009df486_0_110"/>
          <p:cNvGraphicFramePr/>
          <p:nvPr/>
        </p:nvGraphicFramePr>
        <p:xfrm>
          <a:off x="499463" y="2027075"/>
          <a:ext cx="8146125" cy="4396657"/>
        </p:xfrm>
        <a:graphic>
          <a:graphicData uri="http://schemas.openxmlformats.org/drawingml/2006/table">
            <a:tbl>
              <a:tblPr>
                <a:noFill/>
                <a:tableStyleId>{876B0917-A9DF-4105-BD69-59F59842C18F}</a:tableStyleId>
              </a:tblPr>
              <a:tblGrid>
                <a:gridCol w="97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0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5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38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Action #</a:t>
                      </a:r>
                      <a:endParaRPr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Action Title</a:t>
                      </a:r>
                      <a:endParaRPr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(* increased service for high need students)</a:t>
                      </a:r>
                      <a:endParaRPr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0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Status</a:t>
                      </a:r>
                      <a:endParaRPr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0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Budgeted Amount</a:t>
                      </a:r>
                      <a:endParaRPr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0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Expenditures as of 10/31/23</a:t>
                      </a:r>
                      <a:endParaRPr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0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Safe and Clean Campus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1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Progress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E62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1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$627,261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1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$228,110.49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1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PBIS Program *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2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Progress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E62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2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$49,826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2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$12,279.18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2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Enrichment Activities *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3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Progress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E62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3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$56,500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3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$6,432.47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3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Nutrition Program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4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Progress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E62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4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$359,099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4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$31,388.34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4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Uniforms *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5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Progress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E62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5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$1,500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5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$132.81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5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6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Mental Health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6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Progress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E62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6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-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6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$-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6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7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Attendance Support *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7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Progress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E62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7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$69,778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7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$23,477.42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7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2" name="Google Shape;392;g29b5e75de14_1_29"/>
          <p:cNvGraphicFramePr/>
          <p:nvPr/>
        </p:nvGraphicFramePr>
        <p:xfrm>
          <a:off x="446048" y="249872"/>
          <a:ext cx="8147300" cy="5502575"/>
        </p:xfrm>
        <a:graphic>
          <a:graphicData uri="http://schemas.openxmlformats.org/drawingml/2006/table">
            <a:tbl>
              <a:tblPr>
                <a:noFill/>
                <a:tableStyleId>{E7FE3402-7D88-45DC-85FD-6E21F259EF6A}</a:tableStyleId>
              </a:tblPr>
              <a:tblGrid>
                <a:gridCol w="1701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0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4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9550"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lt1"/>
                          </a:solidFill>
                        </a:rPr>
                        <a:t>Goal 3 Outcomes</a:t>
                      </a:r>
                      <a:endParaRPr sz="25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Metric</a:t>
                      </a:r>
                      <a:endParaRPr sz="18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Baseline</a:t>
                      </a:r>
                      <a:endParaRPr sz="18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Year 1 Outcome</a:t>
                      </a:r>
                      <a:endParaRPr sz="18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Year 2 Outcome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Year 3 Outcome</a:t>
                      </a:r>
                      <a:endParaRPr sz="18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Desired Outcome for 2023–24</a:t>
                      </a:r>
                      <a:endParaRPr sz="18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strike="noStrike" cap="none"/>
                        <a:t>Attendance Rate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/>
                        <a:t>2019-20</a:t>
                      </a:r>
                      <a:endParaRPr sz="18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/>
                        <a:t>95%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strike="noStrike" cap="none"/>
                        <a:t>2021-22</a:t>
                      </a:r>
                      <a:endParaRPr sz="18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/>
                        <a:t>89.26</a:t>
                      </a:r>
                      <a:r>
                        <a:rPr lang="en-US" sz="1800" u="none" strike="noStrike" cap="none"/>
                        <a:t>%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strike="noStrike" cap="none"/>
                        <a:t>2022-23</a:t>
                      </a:r>
                      <a:endParaRPr sz="18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/>
                        <a:t>89.8</a:t>
                      </a:r>
                      <a:r>
                        <a:rPr lang="en-US" sz="1800" u="none" strike="noStrike" cap="none"/>
                        <a:t>% 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/>
                        <a:t>as of 9/26/23</a:t>
                      </a:r>
                      <a:endParaRPr sz="18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/>
                        <a:t>TK-5 94.5%</a:t>
                      </a:r>
                      <a:endParaRPr sz="18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/>
                        <a:t>6-8 94.6%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strike="noStrike" cap="none"/>
                        <a:t>9</a:t>
                      </a:r>
                      <a:r>
                        <a:rPr lang="en-US" sz="1800"/>
                        <a:t>6.5</a:t>
                      </a:r>
                      <a:r>
                        <a:rPr lang="en-US" sz="1800" u="none" strike="noStrike" cap="none"/>
                        <a:t>%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strike="noStrike" cap="none"/>
                        <a:t>Chronic Absence Rate</a:t>
                      </a:r>
                      <a:endParaRPr sz="1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strike="noStrike" cap="none"/>
                        <a:t>2018-19</a:t>
                      </a:r>
                      <a:endParaRPr sz="18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/>
                        <a:t>12.7</a:t>
                      </a:r>
                      <a:r>
                        <a:rPr lang="en-US" sz="1800" u="none" strike="noStrike" cap="none"/>
                        <a:t>%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strike="noStrike" cap="none"/>
                        <a:t>2020-21</a:t>
                      </a:r>
                      <a:endParaRPr sz="18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r>
                        <a:rPr lang="en-US" sz="1800"/>
                        <a:t>5.7</a:t>
                      </a:r>
                      <a:r>
                        <a:rPr lang="en-US" sz="1800" u="none" strike="noStrike" cap="none"/>
                        <a:t>%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strike="noStrike" cap="none"/>
                        <a:t>2021-22</a:t>
                      </a:r>
                      <a:endParaRPr sz="18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/>
                        <a:t>33</a:t>
                      </a:r>
                      <a:r>
                        <a:rPr lang="en-US" sz="1800" u="none" strike="noStrike" cap="none"/>
                        <a:t>%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/>
                        <a:t>2022-23</a:t>
                      </a:r>
                      <a:endParaRPr sz="18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/>
                        <a:t>42%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/>
                        <a:t>20</a:t>
                      </a:r>
                      <a:r>
                        <a:rPr lang="en-US" sz="1800" u="none" strike="noStrike" cap="none"/>
                        <a:t>%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6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strike="noStrike" cap="none"/>
                        <a:t>Suspension Rate</a:t>
                      </a:r>
                      <a:endParaRPr sz="1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/>
                        <a:t>Expulsion Rate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strike="noStrike" cap="none"/>
                        <a:t>2019-20</a:t>
                      </a:r>
                      <a:endParaRPr sz="18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/>
                        <a:t>0</a:t>
                      </a:r>
                      <a:r>
                        <a:rPr lang="en-US" sz="1800" u="none" strike="noStrike" cap="none"/>
                        <a:t>%</a:t>
                      </a:r>
                      <a:endParaRPr sz="18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/>
                        <a:t>0%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strike="noStrike" cap="none"/>
                        <a:t>2020-21</a:t>
                      </a:r>
                      <a:endParaRPr sz="18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strike="noStrike" cap="none"/>
                        <a:t>0%</a:t>
                      </a:r>
                      <a:endParaRPr sz="18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/>
                        <a:t>0%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strike="noStrike" cap="none"/>
                        <a:t>2021-22</a:t>
                      </a:r>
                      <a:endParaRPr sz="18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/>
                        <a:t>0.3</a:t>
                      </a:r>
                      <a:r>
                        <a:rPr lang="en-US" sz="1800" u="none" strike="noStrike" cap="none"/>
                        <a:t>%</a:t>
                      </a:r>
                      <a:endParaRPr sz="18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/>
                        <a:t>0%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/>
                        <a:t>2022-23</a:t>
                      </a:r>
                      <a:endParaRPr sz="18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/>
                        <a:t>0%</a:t>
                      </a:r>
                      <a:endParaRPr sz="18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/>
                        <a:t>0%</a:t>
                      </a:r>
                      <a:endParaRPr sz="18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/>
                        <a:t>&lt;3</a:t>
                      </a:r>
                      <a:r>
                        <a:rPr lang="en-US" sz="1800" u="none" strike="noStrike" cap="none"/>
                        <a:t>%</a:t>
                      </a:r>
                      <a:endParaRPr sz="18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/>
                        <a:t>0%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6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Facilities Condition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2020-21</a:t>
                      </a:r>
                      <a:endParaRPr sz="18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Good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2021-22</a:t>
                      </a:r>
                      <a:endParaRPr sz="18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Good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2022-23</a:t>
                      </a:r>
                      <a:endParaRPr sz="18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Good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2023-24</a:t>
                      </a:r>
                      <a:endParaRPr sz="18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Good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Good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93" name="Google Shape;393;g29b5e75de14_1_29"/>
          <p:cNvSpPr txBox="1"/>
          <p:nvPr/>
        </p:nvSpPr>
        <p:spPr>
          <a:xfrm>
            <a:off x="587150" y="5912975"/>
            <a:ext cx="7865100" cy="751200"/>
          </a:xfrm>
          <a:prstGeom prst="rect">
            <a:avLst/>
          </a:prstGeom>
          <a:solidFill>
            <a:srgbClr val="BFE4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2"/>
                </a:solidFill>
              </a:rPr>
              <a:t>Parent and Student survey results will be available at the end of the school year.</a:t>
            </a:r>
            <a:endParaRPr sz="2000"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1"/>
          <p:cNvSpPr txBox="1">
            <a:spLocks noGrp="1"/>
          </p:cNvSpPr>
          <p:nvPr>
            <p:ph type="title"/>
          </p:nvPr>
        </p:nvSpPr>
        <p:spPr>
          <a:xfrm>
            <a:off x="740229" y="2080445"/>
            <a:ext cx="7946571" cy="1373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B4C1"/>
              </a:buClr>
              <a:buSzPts val="3200"/>
              <a:buFont typeface="Franklin Gothic"/>
              <a:buNone/>
            </a:pPr>
            <a:r>
              <a:rPr lang="en-US" sz="3200"/>
              <a:t>Thank you for working together to review our progress towards meeting our LCAP goals!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8606128939_0_0"/>
          <p:cNvSpPr txBox="1">
            <a:spLocks noGrp="1"/>
          </p:cNvSpPr>
          <p:nvPr>
            <p:ph type="body" idx="1"/>
          </p:nvPr>
        </p:nvSpPr>
        <p:spPr>
          <a:xfrm>
            <a:off x="456538" y="1109033"/>
            <a:ext cx="8230800" cy="47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Franklin Gothic"/>
              <a:buAutoNum type="arabicPeriod"/>
            </a:pPr>
            <a:r>
              <a:rPr lang="en-US" sz="2400" b="0">
                <a:latin typeface="Franklin Gothic"/>
                <a:ea typeface="Franklin Gothic"/>
                <a:cs typeface="Franklin Gothic"/>
                <a:sym typeface="Franklin Gothic"/>
              </a:rPr>
              <a:t>Overview of Requirements</a:t>
            </a:r>
            <a:endParaRPr sz="24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Franklin Gothic"/>
              <a:buAutoNum type="arabicPeriod"/>
            </a:pPr>
            <a:r>
              <a:rPr lang="en-US" sz="2400" b="0">
                <a:latin typeface="Franklin Gothic"/>
                <a:ea typeface="Franklin Gothic"/>
                <a:cs typeface="Franklin Gothic"/>
                <a:sym typeface="Franklin Gothic"/>
              </a:rPr>
              <a:t>Updated Budget Overview for Parents</a:t>
            </a:r>
            <a:endParaRPr sz="24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Franklin Gothic"/>
              <a:buAutoNum type="arabicPeriod"/>
            </a:pPr>
            <a:r>
              <a:rPr lang="en-US" sz="2400" b="0">
                <a:latin typeface="Franklin Gothic"/>
                <a:ea typeface="Franklin Gothic"/>
                <a:cs typeface="Franklin Gothic"/>
                <a:sym typeface="Franklin Gothic"/>
              </a:rPr>
              <a:t>LCAP Goals </a:t>
            </a:r>
            <a:endParaRPr sz="2400" b="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lphaLcPeriod"/>
            </a:pPr>
            <a:r>
              <a:rPr lang="en-US" sz="1800" b="0">
                <a:latin typeface="Franklin Gothic"/>
                <a:ea typeface="Franklin Gothic"/>
                <a:cs typeface="Franklin Gothic"/>
                <a:sym typeface="Franklin Gothic"/>
              </a:rPr>
              <a:t>Progress towards meeting goal</a:t>
            </a:r>
            <a:endParaRPr sz="1800" b="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lphaLcPeriod"/>
            </a:pPr>
            <a:r>
              <a:rPr lang="en-US" sz="1800" b="0">
                <a:latin typeface="Franklin Gothic"/>
                <a:ea typeface="Franklin Gothic"/>
                <a:cs typeface="Franklin Gothic"/>
                <a:sym typeface="Franklin Gothic"/>
              </a:rPr>
              <a:t>Implementation and Expenditure Status</a:t>
            </a:r>
            <a:endParaRPr sz="1800" b="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600" b="0"/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800"/>
              <a:buNone/>
            </a:pPr>
            <a:endParaRPr b="0"/>
          </a:p>
        </p:txBody>
      </p:sp>
      <p:sp>
        <p:nvSpPr>
          <p:cNvPr id="254" name="Google Shape;254;g28606128939_0_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146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anklin Gothic"/>
              <a:buNone/>
            </a:pPr>
            <a:r>
              <a:rPr lang="en-US"/>
              <a:t>Agenda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g284d2d193aa_0_100"/>
          <p:cNvGrpSpPr/>
          <p:nvPr/>
        </p:nvGrpSpPr>
        <p:grpSpPr>
          <a:xfrm>
            <a:off x="457240" y="1421662"/>
            <a:ext cx="8231134" cy="4300790"/>
            <a:chOff x="40" y="103719"/>
            <a:chExt cx="8231134" cy="4300790"/>
          </a:xfrm>
        </p:grpSpPr>
        <p:sp>
          <p:nvSpPr>
            <p:cNvPr id="261" name="Google Shape;261;g284d2d193aa_0_100"/>
            <p:cNvSpPr/>
            <p:nvPr/>
          </p:nvSpPr>
          <p:spPr>
            <a:xfrm>
              <a:off x="40" y="103719"/>
              <a:ext cx="3846300" cy="892800"/>
            </a:xfrm>
            <a:prstGeom prst="rect">
              <a:avLst/>
            </a:prstGeom>
            <a:solidFill>
              <a:schemeClr val="accent2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g284d2d193aa_0_100"/>
            <p:cNvSpPr txBox="1"/>
            <p:nvPr/>
          </p:nvSpPr>
          <p:spPr>
            <a:xfrm>
              <a:off x="40" y="103719"/>
              <a:ext cx="3846300" cy="89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0450" tIns="125975" rIns="220450" bIns="125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Franklin Gothic"/>
                <a:buNone/>
              </a:pPr>
              <a:r>
                <a:rPr lang="en-US" sz="3100" b="0" i="0" u="none" strike="noStrike" cap="none">
                  <a:solidFill>
                    <a:schemeClr val="lt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What is it?</a:t>
              </a:r>
              <a:endParaRPr sz="31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3" name="Google Shape;263;g284d2d193aa_0_100"/>
            <p:cNvSpPr/>
            <p:nvPr/>
          </p:nvSpPr>
          <p:spPr>
            <a:xfrm>
              <a:off x="50" y="996508"/>
              <a:ext cx="3846300" cy="3408000"/>
            </a:xfrm>
            <a:prstGeom prst="rect">
              <a:avLst/>
            </a:prstGeom>
            <a:solidFill>
              <a:srgbClr val="C9D0DD">
                <a:alpha val="87450"/>
              </a:srgbClr>
            </a:solidFill>
            <a:ln w="25400" cap="flat" cmpd="sng">
              <a:solidFill>
                <a:srgbClr val="C9D0DD">
                  <a:alpha val="8745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g284d2d193aa_0_100"/>
            <p:cNvSpPr txBox="1"/>
            <p:nvPr/>
          </p:nvSpPr>
          <p:spPr>
            <a:xfrm>
              <a:off x="50" y="996509"/>
              <a:ext cx="3844800" cy="3408000"/>
            </a:xfrm>
            <a:prstGeom prst="rect">
              <a:avLst/>
            </a:prstGeom>
            <a:solidFill>
              <a:srgbClr val="BFE4FF"/>
            </a:solidFill>
            <a:ln>
              <a:noFill/>
            </a:ln>
          </p:spPr>
          <p:txBody>
            <a:bodyPr spcFirstLastPara="1" wrap="square" lIns="165350" tIns="165350" rIns="220450" bIns="248025" anchor="t" anchorCtr="0">
              <a:noAutofit/>
            </a:bodyPr>
            <a:lstStyle/>
            <a:p>
              <a:pPr marL="285750" marR="0" lvl="1" indent="-28575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C9A"/>
                </a:buClr>
                <a:buSzPts val="3100"/>
                <a:buFont typeface="Libre Franklin"/>
                <a:buNone/>
              </a:pPr>
              <a:r>
                <a:rPr lang="en-US" sz="2800" b="0" i="0" u="none" strike="noStrike" cap="none">
                  <a:solidFill>
                    <a:srgbClr val="005C9A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A comprehensive state plan required of districts and charter schools that details key goals, actions, and budgeted expenditures. </a:t>
              </a:r>
              <a:endParaRPr sz="2800" b="0" i="0" u="none" strike="noStrike" cap="none">
                <a:solidFill>
                  <a:srgbClr val="005C9A"/>
                </a:solidFill>
                <a:latin typeface="Franklin Gothic"/>
                <a:ea typeface="Franklin Gothic"/>
                <a:cs typeface="Franklin Gothic"/>
                <a:sym typeface="Franklin Gothic"/>
              </a:endParaRPr>
            </a:p>
          </p:txBody>
        </p:sp>
        <p:sp>
          <p:nvSpPr>
            <p:cNvPr id="265" name="Google Shape;265;g284d2d193aa_0_100"/>
            <p:cNvSpPr/>
            <p:nvPr/>
          </p:nvSpPr>
          <p:spPr>
            <a:xfrm>
              <a:off x="4384874" y="103719"/>
              <a:ext cx="3846300" cy="892800"/>
            </a:xfrm>
            <a:prstGeom prst="rect">
              <a:avLst/>
            </a:prstGeom>
            <a:solidFill>
              <a:srgbClr val="EEA05A"/>
            </a:solidFill>
            <a:ln w="25400" cap="flat" cmpd="sng">
              <a:solidFill>
                <a:srgbClr val="EEA0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g284d2d193aa_0_100"/>
            <p:cNvSpPr txBox="1"/>
            <p:nvPr/>
          </p:nvSpPr>
          <p:spPr>
            <a:xfrm>
              <a:off x="4384874" y="103719"/>
              <a:ext cx="3846300" cy="892800"/>
            </a:xfrm>
            <a:prstGeom prst="rect">
              <a:avLst/>
            </a:prstGeom>
            <a:solidFill>
              <a:srgbClr val="6FA8D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20450" tIns="125975" rIns="220450" bIns="125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Franklin Gothic"/>
                <a:buNone/>
              </a:pPr>
              <a:r>
                <a:rPr lang="en-US" sz="3100" b="0" i="0" u="none" strike="noStrike" cap="none">
                  <a:solidFill>
                    <a:schemeClr val="lt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Focus Area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g284d2d193aa_0_100"/>
            <p:cNvSpPr/>
            <p:nvPr/>
          </p:nvSpPr>
          <p:spPr>
            <a:xfrm>
              <a:off x="4384825" y="996508"/>
              <a:ext cx="3846300" cy="3408000"/>
            </a:xfrm>
            <a:prstGeom prst="rect">
              <a:avLst/>
            </a:prstGeom>
            <a:solidFill>
              <a:srgbClr val="F8DCCD">
                <a:alpha val="87450"/>
              </a:srgbClr>
            </a:solidFill>
            <a:ln w="25400" cap="flat" cmpd="sng">
              <a:solidFill>
                <a:srgbClr val="F8DCCD">
                  <a:alpha val="8745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g284d2d193aa_0_100"/>
            <p:cNvSpPr txBox="1"/>
            <p:nvPr/>
          </p:nvSpPr>
          <p:spPr>
            <a:xfrm>
              <a:off x="4383250" y="996509"/>
              <a:ext cx="3847800" cy="3408000"/>
            </a:xfrm>
            <a:prstGeom prst="rect">
              <a:avLst/>
            </a:prstGeom>
            <a:solidFill>
              <a:srgbClr val="9FC5E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5350" tIns="165350" rIns="220450" bIns="248025" anchor="t" anchorCtr="0">
              <a:noAutofit/>
            </a:bodyPr>
            <a:lstStyle/>
            <a:p>
              <a:pPr marL="285750" marR="0" lvl="1" indent="-28575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C9A"/>
                </a:buClr>
                <a:buSzPts val="3100"/>
                <a:buFont typeface="Libre Franklin"/>
                <a:buNone/>
              </a:pPr>
              <a:r>
                <a:rPr lang="en-US" sz="2800" b="0" i="0" u="none" strike="noStrike" cap="none">
                  <a:solidFill>
                    <a:srgbClr val="005C9A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How additional funds are being used to benefit higher need student groups </a:t>
              </a:r>
              <a:endParaRPr sz="2800" b="0" i="0" u="none" strike="noStrike" cap="none">
                <a:solidFill>
                  <a:srgbClr val="005C9A"/>
                </a:solidFill>
                <a:latin typeface="Franklin Gothic"/>
                <a:ea typeface="Franklin Gothic"/>
                <a:cs typeface="Franklin Gothic"/>
                <a:sym typeface="Franklin Gothic"/>
              </a:endParaRPr>
            </a:p>
            <a:p>
              <a:pPr marL="285750" marR="0" lvl="1" indent="-28575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C9A"/>
                </a:buClr>
                <a:buSzPts val="3100"/>
                <a:buFont typeface="Libre Franklin"/>
                <a:buNone/>
              </a:pPr>
              <a:r>
                <a:rPr lang="en-US" sz="2600" b="0" i="1" u="none" strike="noStrike" cap="none">
                  <a:solidFill>
                    <a:srgbClr val="005C9A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(Low Income, English Learner, and Foster Youth)</a:t>
              </a:r>
              <a:endParaRPr sz="2900" b="0" i="0" u="none" strike="noStrike" cap="none">
                <a:solidFill>
                  <a:srgbClr val="005C9A"/>
                </a:solidFill>
                <a:latin typeface="Franklin Gothic"/>
                <a:ea typeface="Franklin Gothic"/>
                <a:cs typeface="Franklin Gothic"/>
                <a:sym typeface="Franklin Gothic"/>
              </a:endParaRPr>
            </a:p>
          </p:txBody>
        </p:sp>
      </p:grpSp>
      <p:sp>
        <p:nvSpPr>
          <p:cNvPr id="269" name="Google Shape;269;g284d2d193aa_0_100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anklin Gothic"/>
              <a:buNone/>
            </a:pPr>
            <a:r>
              <a:rPr lang="en-US"/>
              <a:t>Local Control Accountability Plan (LCAP)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g28606128939_0_100"/>
          <p:cNvGrpSpPr/>
          <p:nvPr/>
        </p:nvGrpSpPr>
        <p:grpSpPr>
          <a:xfrm>
            <a:off x="655182" y="1299742"/>
            <a:ext cx="7949039" cy="3365700"/>
            <a:chOff x="4383251" y="103719"/>
            <a:chExt cx="3847923" cy="3365700"/>
          </a:xfrm>
        </p:grpSpPr>
        <p:sp>
          <p:nvSpPr>
            <p:cNvPr id="276" name="Google Shape;276;g28606128939_0_100"/>
            <p:cNvSpPr/>
            <p:nvPr/>
          </p:nvSpPr>
          <p:spPr>
            <a:xfrm>
              <a:off x="4384874" y="103719"/>
              <a:ext cx="3846300" cy="892800"/>
            </a:xfrm>
            <a:prstGeom prst="rect">
              <a:avLst/>
            </a:prstGeom>
            <a:solidFill>
              <a:srgbClr val="EEA05A"/>
            </a:solidFill>
            <a:ln w="25400" cap="flat" cmpd="sng">
              <a:solidFill>
                <a:srgbClr val="EEA0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g28606128939_0_100"/>
            <p:cNvSpPr txBox="1"/>
            <p:nvPr/>
          </p:nvSpPr>
          <p:spPr>
            <a:xfrm>
              <a:off x="4384874" y="103719"/>
              <a:ext cx="3846300" cy="892800"/>
            </a:xfrm>
            <a:prstGeom prst="rect">
              <a:avLst/>
            </a:prstGeom>
            <a:solidFill>
              <a:srgbClr val="6FA8DC"/>
            </a:solidFill>
            <a:ln>
              <a:noFill/>
            </a:ln>
          </p:spPr>
          <p:txBody>
            <a:bodyPr spcFirstLastPara="1" wrap="square" lIns="220450" tIns="125975" rIns="220450" bIns="125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Franklin Gothic"/>
                <a:buNone/>
              </a:pPr>
              <a:r>
                <a:rPr lang="en-US" sz="3100" b="0" i="0" u="none" strike="noStrike" cap="none">
                  <a:solidFill>
                    <a:schemeClr val="lt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LCAP as SPSA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g28606128939_0_100"/>
            <p:cNvSpPr/>
            <p:nvPr/>
          </p:nvSpPr>
          <p:spPr>
            <a:xfrm>
              <a:off x="4384835" y="996519"/>
              <a:ext cx="3846300" cy="2472900"/>
            </a:xfrm>
            <a:prstGeom prst="rect">
              <a:avLst/>
            </a:prstGeom>
            <a:solidFill>
              <a:srgbClr val="F8DCCD">
                <a:alpha val="86274"/>
              </a:srgbClr>
            </a:solidFill>
            <a:ln w="25400" cap="flat" cmpd="sng">
              <a:solidFill>
                <a:srgbClr val="F8DCCD">
                  <a:alpha val="86274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g28606128939_0_100"/>
            <p:cNvSpPr txBox="1"/>
            <p:nvPr/>
          </p:nvSpPr>
          <p:spPr>
            <a:xfrm>
              <a:off x="4383251" y="996519"/>
              <a:ext cx="3847800" cy="24729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165350" tIns="165350" rIns="220450" bIns="248025" anchor="t" anchorCtr="0">
              <a:noAutofit/>
            </a:bodyPr>
            <a:lstStyle/>
            <a:p>
              <a:pPr marL="285750" marR="0" lvl="1" indent="-28575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C9A"/>
                </a:buClr>
                <a:buSzPts val="3100"/>
                <a:buFont typeface="Libre Franklin"/>
                <a:buNone/>
              </a:pPr>
              <a:r>
                <a:rPr lang="en-US" sz="2800" b="0" i="0" u="none" strike="noStrike" cap="none">
                  <a:solidFill>
                    <a:srgbClr val="005C9A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Charter schools may use the LCAP to also serve as the School Plan for Student Achievement (SPSA) to describe how federal funds will be used to increase student achievement.</a:t>
              </a:r>
              <a:r>
                <a:rPr lang="en-US" sz="3100" b="0" i="0" u="none" strike="noStrike" cap="none">
                  <a:solidFill>
                    <a:srgbClr val="005C9A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 </a:t>
              </a:r>
              <a:endParaRPr sz="3100" b="0" i="0" u="none" strike="noStrike" cap="none">
                <a:solidFill>
                  <a:srgbClr val="005C9A"/>
                </a:solidFill>
                <a:latin typeface="Franklin Gothic"/>
                <a:ea typeface="Franklin Gothic"/>
                <a:cs typeface="Franklin Gothic"/>
                <a:sym typeface="Franklin Gothic"/>
              </a:endParaRPr>
            </a:p>
          </p:txBody>
        </p:sp>
      </p:grpSp>
      <p:sp>
        <p:nvSpPr>
          <p:cNvPr id="280" name="Google Shape;280;g28606128939_0_100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anklin Gothic"/>
              <a:buNone/>
            </a:pPr>
            <a:r>
              <a:rPr lang="en-US" sz="3100"/>
              <a:t>Local Control Accountability Plan (LCAP)</a:t>
            </a:r>
            <a:endParaRPr sz="3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"/>
          <p:cNvSpPr txBox="1">
            <a:spLocks noGrp="1"/>
          </p:cNvSpPr>
          <p:nvPr>
            <p:ph type="body" idx="1"/>
          </p:nvPr>
        </p:nvSpPr>
        <p:spPr>
          <a:xfrm>
            <a:off x="457200" y="1022300"/>
            <a:ext cx="8235300" cy="22704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100" i="0" u="none" strike="noStrike">
                <a:solidFill>
                  <a:srgbClr val="342E22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Mid-Year 202</a:t>
            </a:r>
            <a:r>
              <a:rPr lang="en-US" sz="2100">
                <a:solidFill>
                  <a:srgbClr val="342E22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3-24</a:t>
            </a:r>
            <a:r>
              <a:rPr lang="en-US" sz="2100" i="0" u="none" strike="noStrike">
                <a:solidFill>
                  <a:srgbClr val="342E22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Annual Update Board Presentation</a:t>
            </a:r>
            <a:endParaRPr sz="2100">
              <a:solidFill>
                <a:srgbClr val="342E22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460375" lvl="2" indent="-260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2E22"/>
              </a:buClr>
              <a:buSzPts val="1900"/>
              <a:buFont typeface="Franklin Gothic"/>
              <a:buChar char="–"/>
            </a:pPr>
            <a:r>
              <a:rPr lang="en-US" sz="1900">
                <a:solidFill>
                  <a:srgbClr val="342E22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Currently available LCAP </a:t>
            </a:r>
            <a:r>
              <a:rPr lang="en-US" sz="1900" i="0" u="none" strike="noStrike">
                <a:solidFill>
                  <a:srgbClr val="342E22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Outcomes</a:t>
            </a:r>
            <a:endParaRPr sz="19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460375" lvl="2" indent="-260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2E22"/>
              </a:buClr>
              <a:buSzPts val="1900"/>
              <a:buFont typeface="Franklin Gothic"/>
              <a:buChar char="–"/>
            </a:pPr>
            <a:r>
              <a:rPr lang="en-US" sz="1900" i="0" u="none" strike="noStrike">
                <a:solidFill>
                  <a:srgbClr val="342E22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LCFF Financial Expenditures YTD</a:t>
            </a:r>
            <a:endParaRPr sz="19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460375" lvl="2" indent="-260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2E22"/>
              </a:buClr>
              <a:buSzPts val="1900"/>
              <a:buFont typeface="Franklin Gothic"/>
              <a:buChar char="–"/>
            </a:pPr>
            <a:r>
              <a:rPr lang="en-US" sz="1900">
                <a:solidFill>
                  <a:srgbClr val="342E22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LCAP Actions Implementation Update</a:t>
            </a:r>
            <a:endParaRPr sz="19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231775" lvl="2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800" b="0" i="0" u="none" strike="noStrike">
              <a:solidFill>
                <a:srgbClr val="342E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6" name="Google Shape;286;p4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3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anklin Gothic"/>
              <a:buNone/>
            </a:pPr>
            <a:r>
              <a:rPr lang="en-US"/>
              <a:t>LCAP Components 2023-24</a:t>
            </a:r>
            <a:endParaRPr/>
          </a:p>
        </p:txBody>
      </p:sp>
      <p:sp>
        <p:nvSpPr>
          <p:cNvPr id="287" name="Google Shape;287;p4"/>
          <p:cNvSpPr txBox="1"/>
          <p:nvPr/>
        </p:nvSpPr>
        <p:spPr>
          <a:xfrm>
            <a:off x="457200" y="3504125"/>
            <a:ext cx="8235300" cy="3047700"/>
          </a:xfrm>
          <a:prstGeom prst="rect">
            <a:avLst/>
          </a:prstGeom>
          <a:solidFill>
            <a:srgbClr val="B2D99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</a:pPr>
            <a:endParaRPr sz="800" b="1" i="0" u="none" strike="noStrike" cap="none">
              <a:solidFill>
                <a:srgbClr val="342E22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</a:pPr>
            <a:r>
              <a:rPr lang="en-US" sz="2100" b="1" i="0" u="none" strike="noStrike" cap="none">
                <a:solidFill>
                  <a:srgbClr val="342E22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2024-25 LCAP - New 3-Year Plan </a:t>
            </a:r>
            <a:endParaRPr sz="1900" b="1" i="0" u="none" strike="noStrike" cap="none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200150" marR="0" lvl="2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2E22"/>
              </a:buClr>
              <a:buSzPts val="1900"/>
              <a:buFont typeface="Franklin Gothic"/>
              <a:buChar char="▪"/>
            </a:pPr>
            <a:r>
              <a:rPr lang="en-US" sz="1900" b="0" i="0" u="none" strike="noStrike" cap="none">
                <a:solidFill>
                  <a:srgbClr val="342E22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Budget Overview for Parents </a:t>
            </a:r>
            <a:endParaRPr sz="1900" b="0" i="0" u="none" strike="noStrike" cap="none">
              <a:solidFill>
                <a:srgbClr val="342E22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200150" marR="0" lvl="2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2E22"/>
              </a:buClr>
              <a:buSzPts val="1900"/>
              <a:buFont typeface="Franklin Gothic"/>
              <a:buChar char="▪"/>
            </a:pPr>
            <a:r>
              <a:rPr lang="en-US" sz="1900" b="0" i="0" u="none" strike="noStrike" cap="none">
                <a:solidFill>
                  <a:srgbClr val="342E22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2023-24 Annual Update Actions and Expenditures</a:t>
            </a:r>
            <a:endParaRPr sz="1900" b="0" i="0" u="none" strike="noStrike" cap="none">
              <a:solidFill>
                <a:srgbClr val="342E22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200150" marR="0" lvl="2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2E22"/>
              </a:buClr>
              <a:buSzPts val="1900"/>
              <a:buFont typeface="Franklin Gothic"/>
              <a:buChar char="▪"/>
            </a:pPr>
            <a:r>
              <a:rPr lang="en-US" sz="1900" b="0" i="0" u="none" strike="noStrike" cap="none">
                <a:solidFill>
                  <a:srgbClr val="342E22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Highlights, Identified Needs, Education Partner Engagement</a:t>
            </a:r>
            <a:endParaRPr sz="1900" b="0" i="0" u="none" strike="noStrike" cap="none">
              <a:solidFill>
                <a:srgbClr val="342E22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200150" marR="0" lvl="2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2E22"/>
              </a:buClr>
              <a:buSzPts val="1900"/>
              <a:buFont typeface="Franklin Gothic"/>
              <a:buChar char="▪"/>
            </a:pPr>
            <a:r>
              <a:rPr lang="en-US" sz="1900" b="0" i="0" u="none" strike="noStrike" cap="none">
                <a:solidFill>
                  <a:srgbClr val="342E22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2024-25 Goals, Outcomes, Actions, Expenditures</a:t>
            </a:r>
            <a:endParaRPr sz="1900" b="0" i="0" u="none" strike="noStrike" cap="none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200150" marR="0" lvl="2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2E22"/>
              </a:buClr>
              <a:buSzPts val="1900"/>
              <a:buFont typeface="Franklin Gothic"/>
              <a:buChar char="▪"/>
            </a:pPr>
            <a:r>
              <a:rPr lang="en-US" sz="1900" b="0" i="0" u="none" strike="noStrike" cap="none">
                <a:solidFill>
                  <a:srgbClr val="342E22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Increased and Improved Services Requirement</a:t>
            </a:r>
            <a:endParaRPr sz="1900" b="0" i="0" u="none" strike="noStrike" cap="none">
              <a:solidFill>
                <a:srgbClr val="342E22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3716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342E22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6755800" y="1283025"/>
            <a:ext cx="1748400" cy="1271700"/>
          </a:xfrm>
          <a:prstGeom prst="wave">
            <a:avLst>
              <a:gd name="adj1" fmla="val 12500"/>
              <a:gd name="adj2" fmla="val -1468"/>
            </a:avLst>
          </a:prstGeom>
          <a:solidFill>
            <a:schemeClr val="accent5"/>
          </a:solidFill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None/>
            </a:pPr>
            <a:r>
              <a:rPr lang="en-US" sz="1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New annual requirement</a:t>
            </a:r>
            <a:endParaRPr sz="19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9" name="Google Shape;289;p4"/>
          <p:cNvSpPr/>
          <p:nvPr/>
        </p:nvSpPr>
        <p:spPr>
          <a:xfrm>
            <a:off x="6452600" y="3629000"/>
            <a:ext cx="2051700" cy="855900"/>
          </a:xfrm>
          <a:prstGeom prst="ellipse">
            <a:avLst/>
          </a:prstGeom>
          <a:solidFill>
            <a:srgbClr val="B2B3B4"/>
          </a:solidFill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Traditional LCAP Components</a:t>
            </a:r>
            <a:endParaRPr sz="18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"/>
          <p:cNvSpPr txBox="1">
            <a:spLocks noGrp="1"/>
          </p:cNvSpPr>
          <p:nvPr>
            <p:ph type="title"/>
          </p:nvPr>
        </p:nvSpPr>
        <p:spPr>
          <a:xfrm>
            <a:off x="740229" y="2290442"/>
            <a:ext cx="7946571" cy="1373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B4C1"/>
              </a:buClr>
              <a:buSzPts val="4800"/>
              <a:buFont typeface="Franklin Gothic"/>
              <a:buNone/>
            </a:pPr>
            <a:r>
              <a:rPr lang="en-US"/>
              <a:t>Updated Budget Overview for Parents</a:t>
            </a:r>
            <a:endParaRPr/>
          </a:p>
        </p:txBody>
      </p:sp>
      <p:sp>
        <p:nvSpPr>
          <p:cNvPr id="295" name="Google Shape;295;p5"/>
          <p:cNvSpPr txBox="1">
            <a:spLocks noGrp="1"/>
          </p:cNvSpPr>
          <p:nvPr>
            <p:ph type="body" idx="1"/>
          </p:nvPr>
        </p:nvSpPr>
        <p:spPr>
          <a:xfrm>
            <a:off x="3499082" y="3798588"/>
            <a:ext cx="5187718" cy="97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/>
              <a:t>A concise summary of revenues and expenditures for this year.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0" name="Google Shape;300;g28606128939_0_253"/>
          <p:cNvGraphicFramePr/>
          <p:nvPr/>
        </p:nvGraphicFramePr>
        <p:xfrm>
          <a:off x="520913" y="383025"/>
          <a:ext cx="8102175" cy="59554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34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8225">
                <a:tc gridSpan="4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</a:rPr>
                        <a:t>Budget Overview for Parents</a:t>
                      </a:r>
                      <a:endParaRPr sz="22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391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0:0"/>
                      </a:ext>
                    </a:extLs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01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</a:rPr>
                        <a:t>Budget Item</a:t>
                      </a:r>
                      <a:endParaRPr sz="16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</a:rPr>
                        <a:t>Original Forecast 23-24</a:t>
                      </a:r>
                      <a:endParaRPr sz="16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1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</a:rPr>
                        <a:t>Current Forecast 23-24 Budget as of 10/31/23</a:t>
                      </a:r>
                      <a:endParaRPr sz="16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1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</a:rPr>
                        <a:t>Difference</a:t>
                      </a:r>
                      <a:endParaRPr sz="16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1:3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Total LCFF funds</a:t>
                      </a:r>
                      <a:endParaRPr sz="16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$4,100,186</a:t>
                      </a:r>
                      <a:endParaRPr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2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$4,115,340</a:t>
                      </a:r>
                      <a:endParaRPr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2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$15,154</a:t>
                      </a:r>
                      <a:endParaRPr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2:3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LCFF supplemental and concentration grants</a:t>
                      </a:r>
                      <a:endParaRPr sz="16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$1,106,715</a:t>
                      </a:r>
                      <a:endParaRPr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3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$1,121,869</a:t>
                      </a:r>
                      <a:endParaRPr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3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$15,154</a:t>
                      </a:r>
                      <a:endParaRPr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3:3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All other state funds</a:t>
                      </a:r>
                      <a:endParaRPr sz="16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$2,993,471</a:t>
                      </a:r>
                      <a:endParaRPr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4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$1,880,844</a:t>
                      </a:r>
                      <a:endParaRPr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4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</a:rPr>
                        <a:t>-$1,112,627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4:3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All local funds</a:t>
                      </a:r>
                      <a:endParaRPr sz="16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$0</a:t>
                      </a:r>
                      <a:endParaRPr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5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$20,368</a:t>
                      </a:r>
                      <a:endParaRPr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5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$20,368</a:t>
                      </a:r>
                      <a:endParaRPr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5:3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All federal funds</a:t>
                      </a:r>
                      <a:endParaRPr sz="16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6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$538,938</a:t>
                      </a:r>
                      <a:endParaRPr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6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$1,015,420</a:t>
                      </a:r>
                      <a:endParaRPr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6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$476,482</a:t>
                      </a:r>
                      <a:endParaRPr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6:3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Total projected revenue</a:t>
                      </a:r>
                      <a:endParaRPr sz="16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7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$6,326,655</a:t>
                      </a:r>
                      <a:endParaRPr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7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$7,031,972</a:t>
                      </a:r>
                      <a:endParaRPr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7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$705,317</a:t>
                      </a:r>
                      <a:endParaRPr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7:3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Total budgeted general fund expenditures</a:t>
                      </a:r>
                      <a:endParaRPr sz="16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8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$6,180,710</a:t>
                      </a:r>
                      <a:endParaRPr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8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$6,517,063</a:t>
                      </a:r>
                      <a:endParaRPr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8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$336,353</a:t>
                      </a:r>
                      <a:endParaRPr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8:3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8606128939_0_404"/>
          <p:cNvSpPr txBox="1">
            <a:spLocks noGrp="1"/>
          </p:cNvSpPr>
          <p:nvPr>
            <p:ph type="title"/>
          </p:nvPr>
        </p:nvSpPr>
        <p:spPr>
          <a:xfrm>
            <a:off x="740229" y="2290442"/>
            <a:ext cx="7946700" cy="13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B4C1"/>
              </a:buClr>
              <a:buSzPts val="4800"/>
              <a:buFont typeface="Franklin Gothic"/>
              <a:buNone/>
            </a:pPr>
            <a:r>
              <a:rPr lang="en-US"/>
              <a:t>LCAP Goals: Progress and Implementation Status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86009df486_0_52"/>
          <p:cNvSpPr txBox="1"/>
          <p:nvPr/>
        </p:nvSpPr>
        <p:spPr>
          <a:xfrm>
            <a:off x="2340900" y="90750"/>
            <a:ext cx="6304200" cy="15135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300" b="0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Increase student achievement in ELA and Math to close the achievement gap between student subgroups and the general population based on the CA Dashboard.</a:t>
            </a:r>
            <a:endParaRPr sz="2300" b="0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pic>
        <p:nvPicPr>
          <p:cNvPr id="311" name="Google Shape;311;g286009df486_0_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475" y="90750"/>
            <a:ext cx="1752326" cy="151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g286009df486_0_52"/>
          <p:cNvSpPr/>
          <p:nvPr/>
        </p:nvSpPr>
        <p:spPr>
          <a:xfrm>
            <a:off x="1293263" y="1256350"/>
            <a:ext cx="164749" cy="2822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3949D7"/>
                </a:solidFill>
                <a:latin typeface="Arial"/>
              </a:rPr>
              <a:t>1</a:t>
            </a:r>
          </a:p>
        </p:txBody>
      </p:sp>
      <p:graphicFrame>
        <p:nvGraphicFramePr>
          <p:cNvPr id="313" name="Google Shape;313;g286009df486_0_52"/>
          <p:cNvGraphicFramePr/>
          <p:nvPr/>
        </p:nvGraphicFramePr>
        <p:xfrm>
          <a:off x="502400" y="1707750"/>
          <a:ext cx="8139200" cy="5110931"/>
        </p:xfrm>
        <a:graphic>
          <a:graphicData uri="http://schemas.openxmlformats.org/drawingml/2006/table">
            <a:tbl>
              <a:tblPr>
                <a:noFill/>
                <a:tableStyleId>{876B0917-A9DF-4105-BD69-59F59842C18F}</a:tableStyleId>
              </a:tblPr>
              <a:tblGrid>
                <a:gridCol w="83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4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50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Action #</a:t>
                      </a:r>
                      <a:endParaRPr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Action Title</a:t>
                      </a:r>
                      <a:endParaRPr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(* increased service for high need students)</a:t>
                      </a:r>
                      <a:endParaRPr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0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Status</a:t>
                      </a:r>
                      <a:endParaRPr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0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Budgeted Amount</a:t>
                      </a:r>
                      <a:endParaRPr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0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Expenditures as of 10/31/23</a:t>
                      </a:r>
                      <a:endParaRPr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0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Curriculum and Instructional materials *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1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Complete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3A812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1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$39,000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1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$36,046.93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1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Tutoring Services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2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Progress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E62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2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$653,634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2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$47,085.00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2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Intervention *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3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Progress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E62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3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$314,464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3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$82,680.74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3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Academic Progress Monitoring *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4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Progress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E62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4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$71,630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4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$6,665.33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4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Professional Development *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5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Progress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E62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5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$48,734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5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$8,543.58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5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6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Technology and Digital Resources *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6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Progress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E62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6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$130,975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6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$61,477.19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6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7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High-Quality Instruction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7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Progress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E62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7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$1,970,478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7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$279,756.23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7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59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8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English Learner Support *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8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Progress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E62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8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$46,037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8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$13,089.75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8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8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9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Special Education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9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Progress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E62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9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$644,330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9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$140,988.24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9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EdTec">
  <a:themeElements>
    <a:clrScheme name="Custom 5">
      <a:dk1>
        <a:srgbClr val="000000"/>
      </a:dk1>
      <a:lt1>
        <a:srgbClr val="FFFFFF"/>
      </a:lt1>
      <a:dk2>
        <a:srgbClr val="808285"/>
      </a:dk2>
      <a:lt2>
        <a:srgbClr val="CBCBD4"/>
      </a:lt2>
      <a:accent1>
        <a:srgbClr val="7FC04B"/>
      </a:accent1>
      <a:accent2>
        <a:srgbClr val="005C9A"/>
      </a:accent2>
      <a:accent3>
        <a:srgbClr val="EEA25C"/>
      </a:accent3>
      <a:accent4>
        <a:srgbClr val="8E008E"/>
      </a:accent4>
      <a:accent5>
        <a:srgbClr val="61BFFF"/>
      </a:accent5>
      <a:accent6>
        <a:srgbClr val="00A3A3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dTec">
  <a:themeElements>
    <a:clrScheme name="Custom 5">
      <a:dk1>
        <a:srgbClr val="000000"/>
      </a:dk1>
      <a:lt1>
        <a:srgbClr val="FFFFFF"/>
      </a:lt1>
      <a:dk2>
        <a:srgbClr val="808285"/>
      </a:dk2>
      <a:lt2>
        <a:srgbClr val="CBCBD4"/>
      </a:lt2>
      <a:accent1>
        <a:srgbClr val="7FC04B"/>
      </a:accent1>
      <a:accent2>
        <a:srgbClr val="005C9A"/>
      </a:accent2>
      <a:accent3>
        <a:srgbClr val="EEA25C"/>
      </a:accent3>
      <a:accent4>
        <a:srgbClr val="8E008E"/>
      </a:accent4>
      <a:accent5>
        <a:srgbClr val="61BFFF"/>
      </a:accent5>
      <a:accent6>
        <a:srgbClr val="00A3A3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1089</Words>
  <Application>Microsoft Macintosh PowerPoint</Application>
  <PresentationFormat>On-screen Show (4:3)</PresentationFormat>
  <Paragraphs>352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Noto Sans Symbols</vt:lpstr>
      <vt:lpstr>Arial</vt:lpstr>
      <vt:lpstr>Franklin Gothic</vt:lpstr>
      <vt:lpstr>Calibri</vt:lpstr>
      <vt:lpstr>Open Sans</vt:lpstr>
      <vt:lpstr>Libre Franklin</vt:lpstr>
      <vt:lpstr>Garamond</vt:lpstr>
      <vt:lpstr>1_EdTec</vt:lpstr>
      <vt:lpstr>1_EdTec</vt:lpstr>
      <vt:lpstr>Simple Light</vt:lpstr>
      <vt:lpstr>PowerPoint Presentation</vt:lpstr>
      <vt:lpstr>Agenda</vt:lpstr>
      <vt:lpstr>Local Control Accountability Plan (LCAP)</vt:lpstr>
      <vt:lpstr>Local Control Accountability Plan (LCAP)</vt:lpstr>
      <vt:lpstr>LCAP Components 2023-24</vt:lpstr>
      <vt:lpstr>Updated Budget Overview for Parents</vt:lpstr>
      <vt:lpstr>PowerPoint Presentation</vt:lpstr>
      <vt:lpstr>LCAP Goals: Progress and Implementation Status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working together to review our progress towards meeting our LCAP goals!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Dorothy Lee</dc:creator>
  <cp:lastModifiedBy>Tina Butler</cp:lastModifiedBy>
  <cp:revision>2</cp:revision>
  <dcterms:created xsi:type="dcterms:W3CDTF">2017-02-23T17:29:44Z</dcterms:created>
  <dcterms:modified xsi:type="dcterms:W3CDTF">2024-01-19T18:20:39Z</dcterms:modified>
</cp:coreProperties>
</file>