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307" r:id="rId3"/>
    <p:sldId id="314" r:id="rId4"/>
    <p:sldId id="315" r:id="rId5"/>
    <p:sldId id="309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B1E"/>
    <a:srgbClr val="17375E"/>
    <a:srgbClr val="94DC2D"/>
    <a:srgbClr val="92D62E"/>
    <a:srgbClr val="63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0" autoAdjust="0"/>
    <p:restoredTop sz="96208"/>
  </p:normalViewPr>
  <p:slideViewPr>
    <p:cSldViewPr>
      <p:cViewPr varScale="1">
        <p:scale>
          <a:sx n="147" d="100"/>
          <a:sy n="147" d="100"/>
        </p:scale>
        <p:origin x="23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E999-6140-4BAF-ABC3-B59926011435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2AC6-0B7D-4BD2-A64D-D331FA5E2D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72AC6-0B7D-4BD2-A64D-D331FA5E2D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1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72AC6-0B7D-4BD2-A64D-D331FA5E2D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6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72AC6-0B7D-4BD2-A64D-D331FA5E2D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4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72AC6-0B7D-4BD2-A64D-D331FA5E2D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0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72AC6-0B7D-4BD2-A64D-D331FA5E2D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0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F325-711A-7544-9554-86E9F7332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11050-D5A2-C941-B3D8-E3A6E3D70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FDB4F-104E-6747-947F-7733E39B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B90E-2149-EE49-8BEA-2B2EE6D2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44E5A-94D8-704B-BEBA-C9C71EB9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2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16CD-9A22-AC41-8AE1-BDA9EBDC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F6D7C-54B3-974C-B870-8852C38D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F2B2-1A45-B042-B24E-C88E51C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132DE-10B0-704B-8914-EB1EE0F4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2797E-D5A0-D341-87A2-850B856F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8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8E7AE-E280-644C-A3FC-947C2924D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A2A17-BE96-0A4B-AD88-FBE78103C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6850-F4CA-C14F-B9DC-CA30B35B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D1C6-08BB-7A43-B3CC-DC7C55A6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9D57-30B2-A346-BA90-AE941A21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FFD8-3E8C-F64D-910E-16792390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F1F8-6164-DE42-9040-14AB0CFB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2363-F95F-F44B-99B6-8F6D2BD7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A2D5-F4B3-D349-A724-D6A3361F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3A94-ED97-9D49-928F-F83308BD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584A-035D-064F-8B78-CF369E3A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5CDEB-9339-624B-B4FD-D742748D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05186-517E-1B44-92C5-FA56200A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9425-25E6-F943-9EC5-E970A3DE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AE90A-E586-2240-92AC-398850D5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49FA-820F-2A4D-B01D-DFEAFF96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B005-EA80-7C4C-8EE7-F377E834D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5B776-7538-8943-84A6-8EB33A9F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C706F-48D7-C944-BDE3-7361FCF5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A96B0-D083-3340-AEE4-342FDD12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65B02-6D4F-9648-8A2A-9210ACC8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F353-CEB2-A946-9CE7-ECD66B9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81E0F-877A-854F-9446-B235FCE91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94687-FCC8-A849-A33B-7BB9E5454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52266-D65B-6E47-B7A7-CC541C1DB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255EC-A45B-814B-9C04-C04E1C56B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0F6DB-6286-FA47-B279-9878084B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FCDA2-598F-0E45-B3F9-6C856935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95BDC-70DF-AF4C-B52F-2D3B5F1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2E22-7E59-3C4E-A093-D166373E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9C2E0-9939-7849-9459-16E9C8ED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F9222-E063-0D41-A460-5931A534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D2572-3E6C-F341-9BB7-2C387CD8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51D93-26DA-5E4E-A14B-47921D24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D725-CC89-8C4D-A87D-7FE4CCD4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62EE-6D7C-C948-ACFD-64A69A8E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9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E891-2218-F74B-BE43-711A99CF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82541-81EA-2348-BCCC-E4AA1567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38093-8042-5141-B4DA-FD3C942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0731-FE0C-B34D-BC96-C221B6EC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6150-D2D5-9D46-864E-B080F61C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7D88-DE52-9842-BC49-A38F5609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61C6-9DE4-7C49-BDEF-80652DED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3AE3A-5698-4141-BC4B-7EF3D4516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93BD-5C69-BF4F-9879-BE185878C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4D64-155A-A745-A0BC-90D418A5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2543-34CB-504D-8159-D2EA3C30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9EB2F-697B-D745-A861-5080E7F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E568B-E320-7440-BF6F-561D11B3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34351-7C71-A543-907C-C6E8B29B5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7B9D-AA22-A44F-89EB-F5E6EA3F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785B-98D3-408F-AAC4-8AF1EE55F5D8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2325-ED09-8947-A27C-69E0EA12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F21D2-2EFE-E941-A946-3F148F3D8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7531-5881-4DA5-923B-44F439111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6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47541" y="316640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65000"/>
              <a:buFont typeface="Wingdings" pitchFamily="2" charset="2"/>
              <a:buChar char="§"/>
            </a:pPr>
            <a:r>
              <a:rPr lang="en-US" sz="3600" b="1" dirty="0"/>
              <a:t>EMPLOYEE BENEFITS RENEWAL 2023</a:t>
            </a:r>
          </a:p>
          <a:p>
            <a:pPr marL="571500" indent="-571500">
              <a:buSzPct val="65000"/>
              <a:buFont typeface="Wingdings" pitchFamily="2" charset="2"/>
              <a:buChar char="§"/>
            </a:pPr>
            <a:r>
              <a:rPr lang="en-US" sz="3600" b="1" dirty="0"/>
              <a:t>Plans Renew September 1, 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6508D7-3CF3-9944-B5CA-A6E033E78DCD}"/>
              </a:ext>
            </a:extLst>
          </p:cNvPr>
          <p:cNvCxnSpPr>
            <a:cxnSpLocks/>
          </p:cNvCxnSpPr>
          <p:nvPr/>
        </p:nvCxnSpPr>
        <p:spPr>
          <a:xfrm>
            <a:off x="999941" y="2971800"/>
            <a:ext cx="1043005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F92AC97-76DB-B84A-A98E-B4912941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99" y="5105400"/>
            <a:ext cx="3444683" cy="732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6C3671-7267-5F42-A5B3-7B923026A5CE}"/>
              </a:ext>
            </a:extLst>
          </p:cNvPr>
          <p:cNvSpPr txBox="1"/>
          <p:nvPr/>
        </p:nvSpPr>
        <p:spPr>
          <a:xfrm>
            <a:off x="5224469" y="5958114"/>
            <a:ext cx="6741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Safeguard Solutions Insurance Services</a:t>
            </a:r>
          </a:p>
          <a:p>
            <a:pPr algn="r"/>
            <a:r>
              <a:rPr lang="en-US" sz="1400" dirty="0"/>
              <a:t>171 E. Thousand Oaks Blvd., Ste. 208  |  Thousand Oaks, CA 91360  |  Tel: (877) 234-7616</a:t>
            </a:r>
          </a:p>
          <a:p>
            <a:pPr algn="r"/>
            <a:r>
              <a:rPr lang="en-US" sz="1400" dirty="0"/>
              <a:t>CA Insurance License #0K38575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23BD60-4764-6346-A91A-7ABB0553DD90}"/>
              </a:ext>
            </a:extLst>
          </p:cNvPr>
          <p:cNvSpPr/>
          <p:nvPr/>
        </p:nvSpPr>
        <p:spPr>
          <a:xfrm>
            <a:off x="-19050" y="6696780"/>
            <a:ext cx="1221105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B5A90-993E-B64A-A687-8C049D2C74A9}"/>
              </a:ext>
            </a:extLst>
          </p:cNvPr>
          <p:cNvSpPr/>
          <p:nvPr/>
        </p:nvSpPr>
        <p:spPr>
          <a:xfrm>
            <a:off x="-19050" y="838200"/>
            <a:ext cx="152400" cy="4419600"/>
          </a:xfrm>
          <a:prstGeom prst="rect">
            <a:avLst/>
          </a:prstGeom>
          <a:gradFill flip="none" rotWithShape="1">
            <a:gsLst>
              <a:gs pos="0">
                <a:srgbClr val="971B1E">
                  <a:shade val="30000"/>
                  <a:satMod val="115000"/>
                </a:srgbClr>
              </a:gs>
              <a:gs pos="50000">
                <a:srgbClr val="971B1E">
                  <a:shade val="67500"/>
                  <a:satMod val="115000"/>
                </a:srgbClr>
              </a:gs>
              <a:gs pos="100000">
                <a:srgbClr val="971B1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5" descr="LALA Logo.png">
            <a:extLst>
              <a:ext uri="{FF2B5EF4-FFF2-40B4-BE49-F238E27FC236}">
                <a16:creationId xmlns:a16="http://schemas.microsoft.com/office/drawing/2014/main" id="{D3206FBA-69DC-F846-A06B-C270FDB9B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6667"/>
          <a:stretch>
            <a:fillRect/>
          </a:stretch>
        </p:blipFill>
        <p:spPr bwMode="auto">
          <a:xfrm>
            <a:off x="847541" y="290733"/>
            <a:ext cx="1743259" cy="14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E5261-8E71-C94F-AE10-9A7DA97F906E}"/>
              </a:ext>
            </a:extLst>
          </p:cNvPr>
          <p:cNvSpPr txBox="1"/>
          <p:nvPr/>
        </p:nvSpPr>
        <p:spPr>
          <a:xfrm>
            <a:off x="999941" y="2114731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LOS ANGELES LEADERSHIP ACADEMY</a:t>
            </a:r>
          </a:p>
        </p:txBody>
      </p:sp>
    </p:spTree>
    <p:extLst>
      <p:ext uri="{BB962C8B-B14F-4D97-AF65-F5344CB8AC3E}">
        <p14:creationId xmlns:p14="http://schemas.microsoft.com/office/powerpoint/2010/main" val="28569975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glass building&#10;&#10;Description automatically generated">
            <a:extLst>
              <a:ext uri="{FF2B5EF4-FFF2-40B4-BE49-F238E27FC236}">
                <a16:creationId xmlns:a16="http://schemas.microsoft.com/office/drawing/2014/main" id="{0C1D0A55-6D97-D345-B2BB-507D85F5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23200"/>
          <a:stretch/>
        </p:blipFill>
        <p:spPr>
          <a:xfrm>
            <a:off x="7961" y="990600"/>
            <a:ext cx="12184039" cy="586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D12-E5D1-F54F-821D-39EB82F9FCD9}"/>
              </a:ext>
            </a:extLst>
          </p:cNvPr>
          <p:cNvSpPr/>
          <p:nvPr/>
        </p:nvSpPr>
        <p:spPr>
          <a:xfrm>
            <a:off x="7961" y="0"/>
            <a:ext cx="12192000" cy="6696780"/>
          </a:xfrm>
          <a:prstGeom prst="rect">
            <a:avLst/>
          </a:prstGeom>
          <a:gradFill flip="none" rotWithShape="1">
            <a:gsLst>
              <a:gs pos="97000">
                <a:schemeClr val="bg1">
                  <a:alpha val="45000"/>
                </a:schemeClr>
              </a:gs>
              <a:gs pos="28000">
                <a:schemeClr val="bg1"/>
              </a:gs>
            </a:gsLst>
            <a:lin ang="18900000" scaled="1"/>
            <a:tileRect/>
          </a:gradFill>
          <a:ln w="9525" cap="flat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85036"/>
            <a:ext cx="11511716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u="sng" dirty="0"/>
              <a:t>MEDICAL:</a:t>
            </a:r>
            <a:r>
              <a:rPr lang="en-US" sz="2400" b="1" dirty="0"/>
              <a:t> LALA offers 4 Medical Plans from Aetna: 2 HMO options + 2 PPO options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/>
              <a:t> Medical Base HMO Plan</a:t>
            </a:r>
          </a:p>
          <a:p>
            <a:pPr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LALA pays 100% for Employee + Dependents on this plan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/>
              <a:t> Medical Base PPO Plan</a:t>
            </a:r>
          </a:p>
          <a:p>
            <a:pPr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LALA pays 100% for Employee only on this plan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/>
              <a:t> Medical Buy-Up HMO + Buy-Up PPO Plans</a:t>
            </a:r>
          </a:p>
          <a:p>
            <a:pPr lvl="2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Employees pay difference in cost after LALA contribution</a:t>
            </a:r>
          </a:p>
          <a:p>
            <a:pPr>
              <a:spcAft>
                <a:spcPts val="1000"/>
              </a:spcAft>
            </a:pPr>
            <a:r>
              <a:rPr lang="en-US" sz="2400" b="1" u="sng" dirty="0"/>
              <a:t>ANCILLARY:</a:t>
            </a:r>
            <a:r>
              <a:rPr lang="en-US" sz="2400" b="1" dirty="0"/>
              <a:t> LALA offers a full package of Ancillary Benefits from Guardian</a:t>
            </a:r>
          </a:p>
          <a:p>
            <a:pPr marL="635000" lvl="1" indent="-1730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Dental (HMO + PPO), Vision and an Employee Assistance Program (EAP)</a:t>
            </a:r>
          </a:p>
          <a:p>
            <a:pPr marL="635000" lvl="1" indent="-1730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Life Insurance &amp; Long-Term Disability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LALA pays 100% for Employee + Dependents on all Ancillary plans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245991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2023 Benefits Renewal – Medical + Ancillary Plans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45E58-82D9-784C-9AB5-68AC1160F511}"/>
              </a:ext>
            </a:extLst>
          </p:cNvPr>
          <p:cNvSpPr/>
          <p:nvPr/>
        </p:nvSpPr>
        <p:spPr>
          <a:xfrm>
            <a:off x="0" y="6696780"/>
            <a:ext cx="1219200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2EAB37-52A0-4F4A-9E39-2C95C4B6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96000"/>
            <a:ext cx="2074005" cy="4409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30A4A-9F6E-ED46-AAA3-EA7481E74F25}"/>
              </a:ext>
            </a:extLst>
          </p:cNvPr>
          <p:cNvCxnSpPr>
            <a:cxnSpLocks/>
          </p:cNvCxnSpPr>
          <p:nvPr/>
        </p:nvCxnSpPr>
        <p:spPr>
          <a:xfrm>
            <a:off x="457200" y="990600"/>
            <a:ext cx="1127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LALA Logo.png">
            <a:extLst>
              <a:ext uri="{FF2B5EF4-FFF2-40B4-BE49-F238E27FC236}">
                <a16:creationId xmlns:a16="http://schemas.microsoft.com/office/drawing/2014/main" id="{E7AF8D43-E859-7146-A2EE-4B64C7733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6667"/>
          <a:stretch>
            <a:fillRect/>
          </a:stretch>
        </p:blipFill>
        <p:spPr bwMode="auto">
          <a:xfrm>
            <a:off x="495300" y="160233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64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glass building&#10;&#10;Description automatically generated">
            <a:extLst>
              <a:ext uri="{FF2B5EF4-FFF2-40B4-BE49-F238E27FC236}">
                <a16:creationId xmlns:a16="http://schemas.microsoft.com/office/drawing/2014/main" id="{0C1D0A55-6D97-D345-B2BB-507D85F5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23200"/>
          <a:stretch/>
        </p:blipFill>
        <p:spPr>
          <a:xfrm>
            <a:off x="7961" y="990600"/>
            <a:ext cx="12184039" cy="586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D12-E5D1-F54F-821D-39EB82F9FCD9}"/>
              </a:ext>
            </a:extLst>
          </p:cNvPr>
          <p:cNvSpPr/>
          <p:nvPr/>
        </p:nvSpPr>
        <p:spPr>
          <a:xfrm>
            <a:off x="7961" y="0"/>
            <a:ext cx="12192000" cy="6696780"/>
          </a:xfrm>
          <a:prstGeom prst="rect">
            <a:avLst/>
          </a:prstGeom>
          <a:gradFill flip="none" rotWithShape="1">
            <a:gsLst>
              <a:gs pos="97000">
                <a:schemeClr val="bg1">
                  <a:alpha val="45000"/>
                </a:schemeClr>
              </a:gs>
              <a:gs pos="28000">
                <a:schemeClr val="bg1"/>
              </a:gs>
            </a:gsLst>
            <a:lin ang="18900000" scaled="1"/>
            <a:tileRect/>
          </a:gradFill>
          <a:ln w="9525" cap="flat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023" y="1143000"/>
            <a:ext cx="11511716" cy="502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2400" b="1" u="sng" dirty="0"/>
              <a:t>Medical Renewal with Aetna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Base HMO: </a:t>
            </a:r>
            <a:r>
              <a:rPr lang="en-US" sz="2400" dirty="0"/>
              <a:t>13.6% increase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Base PPO: </a:t>
            </a:r>
            <a:r>
              <a:rPr lang="en-US" sz="2400" dirty="0"/>
              <a:t>14.2% increase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Buy-Up HMO: </a:t>
            </a:r>
            <a:r>
              <a:rPr lang="en-US" sz="2400" dirty="0"/>
              <a:t>13.6% increase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Buy-Up PPO: </a:t>
            </a:r>
            <a:r>
              <a:rPr lang="en-US" sz="2400" dirty="0"/>
              <a:t>14% increase</a:t>
            </a:r>
          </a:p>
          <a:p>
            <a:pPr>
              <a:spcAft>
                <a:spcPts val="2200"/>
              </a:spcAft>
            </a:pPr>
            <a:r>
              <a:rPr lang="en-US" sz="2400" b="1" u="sng" dirty="0"/>
              <a:t>Ancillary Renewal with Guardian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changes to benefits</a:t>
            </a:r>
          </a:p>
          <a:p>
            <a:pPr marL="800100" lvl="1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changes to rates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245991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2023 Benefits Renewal – Medical + Ancillary Plans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45E58-82D9-784C-9AB5-68AC1160F511}"/>
              </a:ext>
            </a:extLst>
          </p:cNvPr>
          <p:cNvSpPr/>
          <p:nvPr/>
        </p:nvSpPr>
        <p:spPr>
          <a:xfrm>
            <a:off x="0" y="6696780"/>
            <a:ext cx="1219200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2EAB37-52A0-4F4A-9E39-2C95C4B6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188454"/>
            <a:ext cx="2074005" cy="4409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30A4A-9F6E-ED46-AAA3-EA7481E74F25}"/>
              </a:ext>
            </a:extLst>
          </p:cNvPr>
          <p:cNvCxnSpPr>
            <a:cxnSpLocks/>
          </p:cNvCxnSpPr>
          <p:nvPr/>
        </p:nvCxnSpPr>
        <p:spPr>
          <a:xfrm>
            <a:off x="457200" y="990600"/>
            <a:ext cx="1127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LALA Logo.png">
            <a:extLst>
              <a:ext uri="{FF2B5EF4-FFF2-40B4-BE49-F238E27FC236}">
                <a16:creationId xmlns:a16="http://schemas.microsoft.com/office/drawing/2014/main" id="{E7AF8D43-E859-7146-A2EE-4B64C7733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6667"/>
          <a:stretch>
            <a:fillRect/>
          </a:stretch>
        </p:blipFill>
        <p:spPr bwMode="auto">
          <a:xfrm>
            <a:off x="495300" y="160233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4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glass building&#10;&#10;Description automatically generated">
            <a:extLst>
              <a:ext uri="{FF2B5EF4-FFF2-40B4-BE49-F238E27FC236}">
                <a16:creationId xmlns:a16="http://schemas.microsoft.com/office/drawing/2014/main" id="{0C1D0A55-6D97-D345-B2BB-507D85F5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23200"/>
          <a:stretch/>
        </p:blipFill>
        <p:spPr>
          <a:xfrm>
            <a:off x="7961" y="990600"/>
            <a:ext cx="12184039" cy="586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D12-E5D1-F54F-821D-39EB82F9FCD9}"/>
              </a:ext>
            </a:extLst>
          </p:cNvPr>
          <p:cNvSpPr/>
          <p:nvPr/>
        </p:nvSpPr>
        <p:spPr>
          <a:xfrm>
            <a:off x="7961" y="0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bg1">
                  <a:alpha val="45000"/>
                </a:schemeClr>
              </a:gs>
              <a:gs pos="28000">
                <a:schemeClr val="bg1"/>
              </a:gs>
            </a:gsLst>
            <a:lin ang="18900000" scaled="1"/>
            <a:tileRect/>
          </a:gradFill>
          <a:ln w="9525" cap="flat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25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We conducted a complete market check and obtained quotes from major insurance carriers that service the Los Angeles area.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599" y="245991"/>
            <a:ext cx="1060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2023 Benefits Renewal – Market Check &amp; Recommendations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45E58-82D9-784C-9AB5-68AC1160F511}"/>
              </a:ext>
            </a:extLst>
          </p:cNvPr>
          <p:cNvSpPr/>
          <p:nvPr/>
        </p:nvSpPr>
        <p:spPr>
          <a:xfrm>
            <a:off x="0" y="6696780"/>
            <a:ext cx="1219200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2EAB37-52A0-4F4A-9E39-2C95C4B6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88454"/>
            <a:ext cx="2074005" cy="4409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30A4A-9F6E-ED46-AAA3-EA7481E74F25}"/>
              </a:ext>
            </a:extLst>
          </p:cNvPr>
          <p:cNvCxnSpPr>
            <a:cxnSpLocks/>
          </p:cNvCxnSpPr>
          <p:nvPr/>
        </p:nvCxnSpPr>
        <p:spPr>
          <a:xfrm>
            <a:off x="457200" y="990600"/>
            <a:ext cx="1127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LALA Logo.png">
            <a:extLst>
              <a:ext uri="{FF2B5EF4-FFF2-40B4-BE49-F238E27FC236}">
                <a16:creationId xmlns:a16="http://schemas.microsoft.com/office/drawing/2014/main" id="{E7AF8D43-E859-7146-A2EE-4B64C7733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6667"/>
          <a:stretch>
            <a:fillRect/>
          </a:stretch>
        </p:blipFill>
        <p:spPr bwMode="auto">
          <a:xfrm>
            <a:off x="495300" y="160233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8AC5F-4175-0053-85A2-B5867E197558}"/>
              </a:ext>
            </a:extLst>
          </p:cNvPr>
          <p:cNvSpPr txBox="1"/>
          <p:nvPr/>
        </p:nvSpPr>
        <p:spPr>
          <a:xfrm>
            <a:off x="2362199" y="2298680"/>
            <a:ext cx="3581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Medical Carriers Quoted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Aetna -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Anthem Blue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Blue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United Healthcare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01FD8-2A32-470B-3BA2-22A3503B0008}"/>
              </a:ext>
            </a:extLst>
          </p:cNvPr>
          <p:cNvSpPr txBox="1"/>
          <p:nvPr/>
        </p:nvSpPr>
        <p:spPr>
          <a:xfrm>
            <a:off x="6248400" y="231575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Ancillary Carriers Quoted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Anthem Blue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Blue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Guardian Life -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73587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ll glass building&#10;&#10;Description automatically generated">
            <a:extLst>
              <a:ext uri="{FF2B5EF4-FFF2-40B4-BE49-F238E27FC236}">
                <a16:creationId xmlns:a16="http://schemas.microsoft.com/office/drawing/2014/main" id="{0C1D0A55-6D97-D345-B2BB-507D85F5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23200"/>
          <a:stretch/>
        </p:blipFill>
        <p:spPr>
          <a:xfrm>
            <a:off x="7961" y="990600"/>
            <a:ext cx="12184039" cy="586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D12-E5D1-F54F-821D-39EB82F9FCD9}"/>
              </a:ext>
            </a:extLst>
          </p:cNvPr>
          <p:cNvSpPr/>
          <p:nvPr/>
        </p:nvSpPr>
        <p:spPr>
          <a:xfrm>
            <a:off x="0" y="25544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bg1">
                  <a:alpha val="45000"/>
                </a:schemeClr>
              </a:gs>
              <a:gs pos="28000">
                <a:schemeClr val="bg1"/>
              </a:gs>
            </a:gsLst>
            <a:lin ang="18900000" scaled="1"/>
            <a:tileRect/>
          </a:gradFill>
          <a:ln w="9525" cap="flat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10972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Recommendations for the 2023-2024 plan year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Medical Plans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recommend </a:t>
            </a:r>
            <a:r>
              <a:rPr lang="en-US" sz="2400" u="sng" dirty="0"/>
              <a:t>moving</a:t>
            </a:r>
            <a:r>
              <a:rPr lang="en-US" sz="2400" dirty="0"/>
              <a:t> Medical benefits to Anthem Blue Cross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Plans have similar designs resulting in minimal impact to employees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Ancillary Plans (Dental, Vision, Life Insurance, etc.)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Based on no plan or rate changes from Guardian this year as well as a market check, we recommend </a:t>
            </a:r>
            <a:r>
              <a:rPr lang="en-US" sz="2400" u="sng" dirty="0"/>
              <a:t>maintaining</a:t>
            </a:r>
            <a:r>
              <a:rPr lang="en-US" sz="2400" dirty="0"/>
              <a:t> Ancillary benefits with Guardian</a:t>
            </a:r>
          </a:p>
          <a:p>
            <a:pPr>
              <a:spcAft>
                <a:spcPts val="1200"/>
              </a:spcAft>
            </a:pPr>
            <a:r>
              <a:rPr lang="en-US" sz="2400" b="1" u="sng" dirty="0"/>
              <a:t>Fiscal Impact to LALA for the 2023 Plan Year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Estimates based on current enrollment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Assumes moving Medical to Anthem and maintaining Ancillary with Guardian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Estimated Cost Increase is </a:t>
            </a:r>
            <a:r>
              <a:rPr lang="en-US" sz="2400" b="1" u="sng" dirty="0">
                <a:solidFill>
                  <a:srgbClr val="00B050"/>
                </a:solidFill>
              </a:rPr>
              <a:t>less than 4%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599" y="245991"/>
            <a:ext cx="1060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2023 Benefits Renewal – Market Check &amp; Recommendations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45E58-82D9-784C-9AB5-68AC1160F511}"/>
              </a:ext>
            </a:extLst>
          </p:cNvPr>
          <p:cNvSpPr/>
          <p:nvPr/>
        </p:nvSpPr>
        <p:spPr>
          <a:xfrm>
            <a:off x="0" y="6696780"/>
            <a:ext cx="1219200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2EAB37-52A0-4F4A-9E39-2C95C4B6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95" y="6188454"/>
            <a:ext cx="2074005" cy="4409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30A4A-9F6E-ED46-AAA3-EA7481E74F25}"/>
              </a:ext>
            </a:extLst>
          </p:cNvPr>
          <p:cNvCxnSpPr>
            <a:cxnSpLocks/>
          </p:cNvCxnSpPr>
          <p:nvPr/>
        </p:nvCxnSpPr>
        <p:spPr>
          <a:xfrm>
            <a:off x="457200" y="990600"/>
            <a:ext cx="1127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LALA Logo.png">
            <a:extLst>
              <a:ext uri="{FF2B5EF4-FFF2-40B4-BE49-F238E27FC236}">
                <a16:creationId xmlns:a16="http://schemas.microsoft.com/office/drawing/2014/main" id="{E7AF8D43-E859-7146-A2EE-4B64C7733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6667"/>
          <a:stretch>
            <a:fillRect/>
          </a:stretch>
        </p:blipFill>
        <p:spPr bwMode="auto">
          <a:xfrm>
            <a:off x="495300" y="160233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3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k128219rke.jpg">
            <a:extLst>
              <a:ext uri="{FF2B5EF4-FFF2-40B4-BE49-F238E27FC236}">
                <a16:creationId xmlns:a16="http://schemas.microsoft.com/office/drawing/2014/main" id="{35DFDD92-0704-3142-8790-127776A31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1000"/>
          </a:blip>
          <a:srcRect b="26772"/>
          <a:stretch/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88436" y="1295400"/>
            <a:ext cx="5215128" cy="51993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28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</a:rPr>
              <a:t>A Relationship of Success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3848100" y="15240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Questions?</a:t>
            </a:r>
          </a:p>
          <a:p>
            <a:pPr algn="ctr"/>
            <a:r>
              <a:rPr lang="en-US" sz="4400" b="1" dirty="0"/>
              <a:t>Let’s Talk.</a:t>
            </a:r>
          </a:p>
          <a:p>
            <a:pPr algn="ctr"/>
            <a:endParaRPr lang="en-US" sz="3600" b="1" dirty="0"/>
          </a:p>
          <a:p>
            <a:pPr algn="ctr"/>
            <a:endParaRPr lang="en-US" sz="4400" b="1" dirty="0"/>
          </a:p>
          <a:p>
            <a:pPr algn="ctr"/>
            <a:endParaRPr lang="en-US" sz="1000" b="1" dirty="0"/>
          </a:p>
          <a:p>
            <a:pPr algn="ctr"/>
            <a:r>
              <a:rPr lang="en-US" sz="2800" dirty="0"/>
              <a:t>Call us anytime:</a:t>
            </a:r>
          </a:p>
          <a:p>
            <a:pPr algn="ctr"/>
            <a:r>
              <a:rPr lang="en-US" sz="2800" b="1" dirty="0"/>
              <a:t>(877) 234-7616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800" dirty="0"/>
              <a:t>Or visit us online:</a:t>
            </a:r>
          </a:p>
          <a:p>
            <a:pPr algn="ctr"/>
            <a:r>
              <a:rPr lang="en-US" sz="2800" b="1" dirty="0"/>
              <a:t>SafeguardAgent.com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D627FC-0C13-C94E-AD8D-3A812CDB96A6}"/>
              </a:ext>
            </a:extLst>
          </p:cNvPr>
          <p:cNvSpPr/>
          <p:nvPr/>
        </p:nvSpPr>
        <p:spPr>
          <a:xfrm>
            <a:off x="0" y="6696780"/>
            <a:ext cx="12192000" cy="161220"/>
          </a:xfrm>
          <a:prstGeom prst="rect">
            <a:avLst/>
          </a:prstGeom>
          <a:solidFill>
            <a:srgbClr val="0A0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37C231-4A36-0A4F-B117-0D47DB6DB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01" y="378679"/>
            <a:ext cx="2074005" cy="44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E7792B-5A4A-4D4F-BCDF-E470385BA449}"/>
              </a:ext>
            </a:extLst>
          </p:cNvPr>
          <p:cNvSpPr txBox="1"/>
          <p:nvPr/>
        </p:nvSpPr>
        <p:spPr>
          <a:xfrm>
            <a:off x="381000" y="329624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Help Our Clients Succeed!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61B8163-F683-FB48-AE9E-FFDED0E9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70" y="3191732"/>
            <a:ext cx="3445659" cy="7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1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10504</TotalTime>
  <Words>412</Words>
  <Application>Microsoft Macintosh PowerPoint</Application>
  <PresentationFormat>Widescreen</PresentationFormat>
  <Paragraphs>70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Granof</dc:creator>
  <cp:lastModifiedBy>Robert Rasmussen</cp:lastModifiedBy>
  <cp:revision>459</cp:revision>
  <dcterms:created xsi:type="dcterms:W3CDTF">2015-08-27T23:11:25Z</dcterms:created>
  <dcterms:modified xsi:type="dcterms:W3CDTF">2023-06-20T21:49:56Z</dcterms:modified>
</cp:coreProperties>
</file>