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  <p:sldMasterId id="2147483689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anklin Gothic" panose="020B0603020102020204" pitchFamily="34" charset="0"/>
      <p:regular r:id="rId31"/>
      <p:bold r:id="rId32"/>
      <p:italic r:id="rId33"/>
      <p:boldItalic r:id="rId34"/>
    </p:embeddedFont>
    <p:embeddedFont>
      <p:font typeface="Garamond" panose="02020404030301010803" pitchFamily="18" charset="0"/>
      <p:regular r:id="rId35"/>
      <p:bold r:id="rId36"/>
      <p:italic r:id="rId37"/>
      <p:boldItalic r:id="rId38"/>
    </p:embeddedFont>
    <p:embeddedFont>
      <p:font typeface="Libre Franklin" pitchFamily="2" charset="77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oYbWlxOJCp1im/R+fLr2J72du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2D463-4B53-41AA-91AB-D81CF7428889}" v="3" dt="2024-01-18T01:28:39.613"/>
  </p1510:revLst>
</p1510:revInfo>
</file>

<file path=ppt/tableStyles.xml><?xml version="1.0" encoding="utf-8"?>
<a:tblStyleLst xmlns:a="http://schemas.openxmlformats.org/drawingml/2006/main" def="{FB0BF019-E107-487A-9A4F-91972C49BC42}">
  <a:tblStyle styleId="{FB0BF019-E107-487A-9A4F-91972C49BC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1363B8-6B18-45DF-9AC3-351276B32DF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61BFFF">
              <a:alpha val="4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1BFFF">
              <a:alpha val="4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61B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61BFFF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D372EA8-FD4A-4C7D-BD4E-0D7ED1F942CB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606128939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8606128939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Dashboard Data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173721b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6173721b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Dashboard Data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173721b2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26173721b2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Dashboard Data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1784984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61784984d0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61784984d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1786a7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61786a73b3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61786a73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9cc374e7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9cc374e7df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9cc374e7d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6009df48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86009df48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8606128939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28606128939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Customize for each school.  This is a sample placeholder table.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86009df48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86009df48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ae55d6b6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ae55d6b698_0_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2ae55d6b698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6061289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8606128939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86061289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8606128939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28606128939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6173721b2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6173721b2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4d2d193a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84d2d193aa_0_10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or hide slide depending on background knowledge of group.</a:t>
            </a:r>
            <a:endParaRPr/>
          </a:p>
        </p:txBody>
      </p:sp>
      <p:sp>
        <p:nvSpPr>
          <p:cNvPr id="258" name="Google Shape;258;g284d2d193aa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60612893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8606128939_0_10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or hide slide depending on background knowledge of group.</a:t>
            </a:r>
            <a:endParaRPr/>
          </a:p>
        </p:txBody>
      </p:sp>
      <p:sp>
        <p:nvSpPr>
          <p:cNvPr id="273" name="Google Shape;273;g2860612893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60612893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2860612893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606128939_0_40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2860612893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6009df48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86009df48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anklin Gothic"/>
              <a:buNone/>
              <a:defRPr sz="4800" b="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696688" y="3429000"/>
            <a:ext cx="518771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1 col)">
  <p:cSld name="Title, subhead, content (1 col)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706115"/>
            <a:ext cx="8230934" cy="479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2 col)">
  <p:cSld name="Title, subhead, content (2 col)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934" cy="474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">
  <p:cSld name="Title, subhea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, takeaway">
  <p:cSld name="Title, subhead, content, takeawa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934" cy="387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98" cy="626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content">
  <p:cSld name="Title, subhead, 2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4023027" cy="482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4663773" y="1706115"/>
            <a:ext cx="4021693" cy="482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3 content">
  <p:cSld name="Title, subhead, 3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2620391" cy="484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2"/>
          </p:nvPr>
        </p:nvSpPr>
        <p:spPr>
          <a:xfrm>
            <a:off x="3261137" y="1706115"/>
            <a:ext cx="2620391" cy="484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3"/>
          </p:nvPr>
        </p:nvSpPr>
        <p:spPr>
          <a:xfrm>
            <a:off x="6065075" y="1706115"/>
            <a:ext cx="2620391" cy="484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4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rows">
  <p:cSld name="Title, subhead, 2 row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22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8229600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quadrants">
  <p:cSld name="Title, subhead, quadran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4023027" cy="22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4023027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3"/>
          </p:nvPr>
        </p:nvSpPr>
        <p:spPr>
          <a:xfrm>
            <a:off x="4662439" y="1706115"/>
            <a:ext cx="4023027" cy="22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4"/>
          </p:nvPr>
        </p:nvSpPr>
        <p:spPr>
          <a:xfrm>
            <a:off x="4662439" y="4282057"/>
            <a:ext cx="4023027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ustom">
  <p:cSld name="Title, subhead, cus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109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2"/>
          </p:nvPr>
        </p:nvSpPr>
        <p:spPr>
          <a:xfrm>
            <a:off x="457200" y="5574796"/>
            <a:ext cx="8229600" cy="91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3"/>
          </p:nvPr>
        </p:nvSpPr>
        <p:spPr>
          <a:xfrm>
            <a:off x="457200" y="2989318"/>
            <a:ext cx="4023027" cy="238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4"/>
          </p:nvPr>
        </p:nvSpPr>
        <p:spPr>
          <a:xfrm>
            <a:off x="4662439" y="2989318"/>
            <a:ext cx="4023027" cy="238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,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27" cy="54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2"/>
          </p:nvPr>
        </p:nvSpPr>
        <p:spPr>
          <a:xfrm>
            <a:off x="4663773" y="1071141"/>
            <a:ext cx="4021693" cy="54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934" cy="475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lphaU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266" cy="4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quadrants">
  <p:cSld name="Title, quadra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27" cy="261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2"/>
          </p:nvPr>
        </p:nvSpPr>
        <p:spPr>
          <a:xfrm>
            <a:off x="4663773" y="3963779"/>
            <a:ext cx="4021693" cy="25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3"/>
          </p:nvPr>
        </p:nvSpPr>
        <p:spPr>
          <a:xfrm>
            <a:off x="457199" y="3963779"/>
            <a:ext cx="4023027" cy="25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4"/>
          </p:nvPr>
        </p:nvSpPr>
        <p:spPr>
          <a:xfrm>
            <a:off x="4662439" y="1071141"/>
            <a:ext cx="4023027" cy="261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Intro">
  <p:cSld name="Section Intr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606128939_0_425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7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  <a:defRPr sz="4800" b="0" cap="none">
                <a:solidFill>
                  <a:srgbClr val="B4B4C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8606128939_0_425"/>
          <p:cNvSpPr txBox="1">
            <a:spLocks noGrp="1"/>
          </p:cNvSpPr>
          <p:nvPr>
            <p:ph type="body" idx="1"/>
          </p:nvPr>
        </p:nvSpPr>
        <p:spPr>
          <a:xfrm>
            <a:off x="3499082" y="3798588"/>
            <a:ext cx="51876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28606128939_0_425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7CC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606128939_0_417"/>
          <p:cNvSpPr txBox="1">
            <a:spLocks noGrp="1"/>
          </p:cNvSpPr>
          <p:nvPr>
            <p:ph type="title"/>
          </p:nvPr>
        </p:nvSpPr>
        <p:spPr>
          <a:xfrm>
            <a:off x="696688" y="170702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anklin Gothic"/>
              <a:buNone/>
              <a:defRPr sz="4800" b="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8606128939_0_417"/>
          <p:cNvSpPr txBox="1">
            <a:spLocks noGrp="1"/>
          </p:cNvSpPr>
          <p:nvPr>
            <p:ph type="body" idx="1"/>
          </p:nvPr>
        </p:nvSpPr>
        <p:spPr>
          <a:xfrm>
            <a:off x="696688" y="3429000"/>
            <a:ext cx="5187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28606128939_0_417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606128939_0_421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8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AutoNum type="arabicPeriod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lphaU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Franklin Gothic"/>
              <a:buAutoNum type="arabicPeriod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8606128939_0_421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8606128939_0_42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606128939_0_429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5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28606128939_0_42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head, content (2 col)">
  <p:cSld name="1_Title, subhead, content (2 col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606128939_0_432"/>
          <p:cNvSpPr txBox="1">
            <a:spLocks noGrp="1"/>
          </p:cNvSpPr>
          <p:nvPr>
            <p:ph type="body" idx="1"/>
          </p:nvPr>
        </p:nvSpPr>
        <p:spPr>
          <a:xfrm>
            <a:off x="457201" y="1706115"/>
            <a:ext cx="82308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□"/>
              <a:defRPr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Char char="►"/>
              <a:defRPr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28606128939_0_432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5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8606128939_0_43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606128939_0_43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, 2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606128939_0_438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00" cy="5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28606128939_0_438"/>
          <p:cNvSpPr txBox="1">
            <a:spLocks noGrp="1"/>
          </p:cNvSpPr>
          <p:nvPr>
            <p:ph type="body" idx="2"/>
          </p:nvPr>
        </p:nvSpPr>
        <p:spPr>
          <a:xfrm>
            <a:off x="4663773" y="1071141"/>
            <a:ext cx="4021800" cy="5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28606128939_0_43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2 col)">
  <p:cSld name="Title, subhead, content (2 col)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606128939_0_442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8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28606128939_0_442"/>
          <p:cNvSpPr txBox="1">
            <a:spLocks noGrp="1"/>
          </p:cNvSpPr>
          <p:nvPr>
            <p:ph type="body" idx="2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8606128939_0_44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takeaway">
  <p:cSld name="Title, content, takeawa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606128939_0_446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8606128939_0_446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00" cy="6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8606128939_0_44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1_Title,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540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606128939_0_45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8606128939_0_450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g28606128939_0_4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 (1 col)">
  <p:cSld name="Title, subhead, content (1 col)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606128939_0_454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8606128939_0_454"/>
          <p:cNvSpPr txBox="1">
            <a:spLocks noGrp="1"/>
          </p:cNvSpPr>
          <p:nvPr>
            <p:ph type="body" idx="2"/>
          </p:nvPr>
        </p:nvSpPr>
        <p:spPr>
          <a:xfrm>
            <a:off x="457200" y="1706115"/>
            <a:ext cx="8230800" cy="4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8606128939_0_45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">
  <p:cSld name="Title, subhead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606128939_0_458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28606128939_0_45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ontent, takeaway">
  <p:cSld name="Title, subhead, content, takeawa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606128939_0_461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308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28606128939_0_461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00" cy="6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28606128939_0_461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8606128939_0_46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content">
  <p:cSld name="Title, subhead, 2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606128939_0_466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4023000" cy="4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8606128939_0_466"/>
          <p:cNvSpPr txBox="1">
            <a:spLocks noGrp="1"/>
          </p:cNvSpPr>
          <p:nvPr>
            <p:ph type="body" idx="2"/>
          </p:nvPr>
        </p:nvSpPr>
        <p:spPr>
          <a:xfrm>
            <a:off x="4663773" y="1706115"/>
            <a:ext cx="4021800" cy="4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28606128939_0_466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8606128939_0_46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3 content">
  <p:cSld name="Title, subhead, 3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606128939_0_471"/>
          <p:cNvSpPr txBox="1">
            <a:spLocks noGrp="1"/>
          </p:cNvSpPr>
          <p:nvPr>
            <p:ph type="body" idx="1"/>
          </p:nvPr>
        </p:nvSpPr>
        <p:spPr>
          <a:xfrm>
            <a:off x="457199" y="1706115"/>
            <a:ext cx="26205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28606128939_0_471"/>
          <p:cNvSpPr txBox="1">
            <a:spLocks noGrp="1"/>
          </p:cNvSpPr>
          <p:nvPr>
            <p:ph type="body" idx="2"/>
          </p:nvPr>
        </p:nvSpPr>
        <p:spPr>
          <a:xfrm>
            <a:off x="3261137" y="1706115"/>
            <a:ext cx="26205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28606128939_0_471"/>
          <p:cNvSpPr txBox="1">
            <a:spLocks noGrp="1"/>
          </p:cNvSpPr>
          <p:nvPr>
            <p:ph type="body" idx="3"/>
          </p:nvPr>
        </p:nvSpPr>
        <p:spPr>
          <a:xfrm>
            <a:off x="6065075" y="1706115"/>
            <a:ext cx="26205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28606128939_0_471"/>
          <p:cNvSpPr txBox="1">
            <a:spLocks noGrp="1"/>
          </p:cNvSpPr>
          <p:nvPr>
            <p:ph type="body" idx="4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28606128939_0_47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2 rows">
  <p:cSld name="Title, subhead, 2 row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606128939_0_477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28606128939_0_477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82296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g28606128939_0_477"/>
          <p:cNvSpPr txBox="1">
            <a:spLocks noGrp="1"/>
          </p:cNvSpPr>
          <p:nvPr>
            <p:ph type="body" idx="3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28606128939_0_477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quadrants">
  <p:cSld name="Title, subhead, quadran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606128939_0_482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4023000" cy="2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g28606128939_0_482"/>
          <p:cNvSpPr txBox="1">
            <a:spLocks noGrp="1"/>
          </p:cNvSpPr>
          <p:nvPr>
            <p:ph type="body" idx="2"/>
          </p:nvPr>
        </p:nvSpPr>
        <p:spPr>
          <a:xfrm>
            <a:off x="457200" y="4282057"/>
            <a:ext cx="4023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28606128939_0_482"/>
          <p:cNvSpPr txBox="1">
            <a:spLocks noGrp="1"/>
          </p:cNvSpPr>
          <p:nvPr>
            <p:ph type="body" idx="3"/>
          </p:nvPr>
        </p:nvSpPr>
        <p:spPr>
          <a:xfrm>
            <a:off x="4662439" y="1706115"/>
            <a:ext cx="4023000" cy="2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28606128939_0_482"/>
          <p:cNvSpPr txBox="1">
            <a:spLocks noGrp="1"/>
          </p:cNvSpPr>
          <p:nvPr>
            <p:ph type="body" idx="4"/>
          </p:nvPr>
        </p:nvSpPr>
        <p:spPr>
          <a:xfrm>
            <a:off x="4662439" y="4282057"/>
            <a:ext cx="4023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28606128939_0_482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g28606128939_0_48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, custom">
  <p:cSld name="Title, subhead, custom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606128939_0_489"/>
          <p:cNvSpPr txBox="1">
            <a:spLocks noGrp="1"/>
          </p:cNvSpPr>
          <p:nvPr>
            <p:ph type="body" idx="1"/>
          </p:nvPr>
        </p:nvSpPr>
        <p:spPr>
          <a:xfrm>
            <a:off x="457200" y="1706115"/>
            <a:ext cx="82296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28606128939_0_489"/>
          <p:cNvSpPr txBox="1">
            <a:spLocks noGrp="1"/>
          </p:cNvSpPr>
          <p:nvPr>
            <p:ph type="body" idx="2"/>
          </p:nvPr>
        </p:nvSpPr>
        <p:spPr>
          <a:xfrm>
            <a:off x="457200" y="5574796"/>
            <a:ext cx="8229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8606128939_0_489"/>
          <p:cNvSpPr txBox="1">
            <a:spLocks noGrp="1"/>
          </p:cNvSpPr>
          <p:nvPr>
            <p:ph type="body" idx="3"/>
          </p:nvPr>
        </p:nvSpPr>
        <p:spPr>
          <a:xfrm>
            <a:off x="457200" y="2989318"/>
            <a:ext cx="40230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8606128939_0_489"/>
          <p:cNvSpPr txBox="1">
            <a:spLocks noGrp="1"/>
          </p:cNvSpPr>
          <p:nvPr>
            <p:ph type="body" idx="4"/>
          </p:nvPr>
        </p:nvSpPr>
        <p:spPr>
          <a:xfrm>
            <a:off x="4662439" y="2989318"/>
            <a:ext cx="40230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8606128939_0_489"/>
          <p:cNvSpPr txBox="1">
            <a:spLocks noGrp="1"/>
          </p:cNvSpPr>
          <p:nvPr>
            <p:ph type="body" idx="5"/>
          </p:nvPr>
        </p:nvSpPr>
        <p:spPr>
          <a:xfrm>
            <a:off x="457200" y="1071141"/>
            <a:ext cx="822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28606128939_0_48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quadrants">
  <p:cSld name="Title, quadran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606128939_0_496"/>
          <p:cNvSpPr txBox="1">
            <a:spLocks noGrp="1"/>
          </p:cNvSpPr>
          <p:nvPr>
            <p:ph type="body" idx="1"/>
          </p:nvPr>
        </p:nvSpPr>
        <p:spPr>
          <a:xfrm>
            <a:off x="457199" y="1071141"/>
            <a:ext cx="40230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g28606128939_0_496"/>
          <p:cNvSpPr txBox="1">
            <a:spLocks noGrp="1"/>
          </p:cNvSpPr>
          <p:nvPr>
            <p:ph type="body" idx="2"/>
          </p:nvPr>
        </p:nvSpPr>
        <p:spPr>
          <a:xfrm>
            <a:off x="4663773" y="3963779"/>
            <a:ext cx="40218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g28606128939_0_496"/>
          <p:cNvSpPr txBox="1">
            <a:spLocks noGrp="1"/>
          </p:cNvSpPr>
          <p:nvPr>
            <p:ph type="body" idx="3"/>
          </p:nvPr>
        </p:nvSpPr>
        <p:spPr>
          <a:xfrm>
            <a:off x="457199" y="3963779"/>
            <a:ext cx="40230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g28606128939_0_496"/>
          <p:cNvSpPr txBox="1">
            <a:spLocks noGrp="1"/>
          </p:cNvSpPr>
          <p:nvPr>
            <p:ph type="body" idx="4"/>
          </p:nvPr>
        </p:nvSpPr>
        <p:spPr>
          <a:xfrm>
            <a:off x="4662439" y="1071141"/>
            <a:ext cx="40230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b="1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□"/>
              <a:defRPr>
                <a:solidFill>
                  <a:schemeClr val="dk1"/>
                </a:solidFill>
              </a:defRPr>
            </a:lvl4pPr>
            <a:lvl5pPr marL="2286000" lvl="4" indent="-290829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Char char="►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28606128939_0_496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Intro">
  <p:cSld name="Section Intr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  <a:defRPr sz="4800" b="0" cap="none">
                <a:solidFill>
                  <a:srgbClr val="B4B4C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3499082" y="3798588"/>
            <a:ext cx="5187718" cy="9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rgbClr val="7CC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6009df486_0_7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86009df486_0_7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g286009df486_0_7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6009df486_0_6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" name="Google Shape;207;g286009df486_0_6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8" name="Google Shape;208;g286009df486_0_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6009df486_0_6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" name="Google Shape;211;g286009df486_0_6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6009df486_0_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86009df486_0_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5" name="Google Shape;215;g286009df486_0_7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6" name="Google Shape;216;g286009df486_0_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6009df486_0_7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286009df486_0_7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6009df486_0_8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" name="Google Shape;222;g286009df486_0_8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3" name="Google Shape;223;g286009df486_0_8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6009df486_0_86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g286009df486_0_8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6009df486_0_8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86009df486_0_8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g286009df486_0_8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1" name="Google Shape;231;g286009df486_0_8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g286009df486_0_8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6009df486_0_9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35" name="Google Shape;235;g286009df486_0_9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6009df486_0_98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8" name="Google Shape;238;g286009df486_0_9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g286009df486_0_9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6009df486_0_10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takeaway">
  <p:cSld name="Title, content, takeawa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435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1496134" y="5863733"/>
            <a:ext cx="6150398" cy="626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071141"/>
            <a:ext cx="8229600" cy="540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–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□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0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Char char="►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2" name="Google Shape;12;p2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569645" y="115127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2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569645" y="186885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606128939_0_408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05" name="Google Shape;105;g28606128939_0_408"/>
          <p:cNvSpPr txBox="1">
            <a:spLocks noGrp="1"/>
          </p:cNvSpPr>
          <p:nvPr>
            <p:ph type="body" idx="1"/>
          </p:nvPr>
        </p:nvSpPr>
        <p:spPr>
          <a:xfrm>
            <a:off x="457200" y="1186399"/>
            <a:ext cx="8229600" cy="5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–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□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0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Char char="►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06" name="Google Shape;106;g28606128939_0_40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69645" y="115127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8606128939_0_408"/>
          <p:cNvSpPr txBox="1"/>
          <p:nvPr/>
        </p:nvSpPr>
        <p:spPr>
          <a:xfrm>
            <a:off x="8635254" y="222554"/>
            <a:ext cx="4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g28606128939_0_408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endParaRPr sz="28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09" name="Google Shape;109;g28606128939_0_40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69645" y="186885"/>
            <a:ext cx="417023" cy="54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8606128939_0_408"/>
          <p:cNvSpPr txBox="1"/>
          <p:nvPr/>
        </p:nvSpPr>
        <p:spPr>
          <a:xfrm>
            <a:off x="8635254" y="294312"/>
            <a:ext cx="4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g28606128939_0_408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6009df486_0_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g286009df486_0_5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g286009df486_0_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/>
          <p:nvPr/>
        </p:nvSpPr>
        <p:spPr>
          <a:xfrm>
            <a:off x="696688" y="1707025"/>
            <a:ext cx="7772400" cy="13620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Franklin Gothic"/>
              <a:buNone/>
            </a:pPr>
            <a:br>
              <a:rPr lang="en-US" sz="30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br>
              <a:rPr lang="en-US" sz="30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-US"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LCAP Mid-Year Update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 txBox="1">
            <a:spLocks noGrp="1"/>
          </p:cNvSpPr>
          <p:nvPr>
            <p:ph type="body" idx="1"/>
          </p:nvPr>
        </p:nvSpPr>
        <p:spPr>
          <a:xfrm>
            <a:off x="696688" y="3203777"/>
            <a:ext cx="5944142" cy="2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rPr lang="en-US" sz="1800" b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Los Angeles Leadership Academy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rPr lang="en-US" sz="1800" b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January 23, 2024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g28606128939_0_551"/>
          <p:cNvGraphicFramePr/>
          <p:nvPr/>
        </p:nvGraphicFramePr>
        <p:xfrm>
          <a:off x="250598" y="257747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89E3FF"/>
                    </a:gs>
                    <a:gs pos="35000">
                      <a:srgbClr val="AAEAFF"/>
                    </a:gs>
                    <a:gs pos="100000">
                      <a:srgbClr val="DBF7FF"/>
                    </a:gs>
                  </a:gsLst>
                  <a:lin ang="16200038" scaled="0"/>
                </a:gradFill>
                <a:tableStyleId>{501363B8-6B18-45DF-9AC3-351276B32DF4}</a:tableStyleId>
              </a:tblPr>
              <a:tblGrid>
                <a:gridCol w="223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12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1 Outcomes</a:t>
                      </a:r>
                      <a:endParaRPr sz="14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Metric</a:t>
                      </a:r>
                      <a:endParaRPr sz="15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Baseline</a:t>
                      </a:r>
                      <a:endParaRPr sz="15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Year 1 Outcome</a:t>
                      </a:r>
                      <a:endParaRPr sz="15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Year 2 Outcome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Year 3 Outcome</a:t>
                      </a:r>
                      <a:endParaRPr sz="15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Desired Outcome for 2023–24</a:t>
                      </a:r>
                      <a:endParaRPr sz="15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% of students with access to state-adopted instructional materials 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/>
                        <a:t>Implementation of state adopted content standards, including ELD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ELA and Math standards</a:t>
                      </a:r>
                      <a:endParaRPr sz="1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Full Implementation and Sustainability</a:t>
                      </a:r>
                      <a:endParaRPr sz="1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ELD, History-Social Science, and NGSS Standards</a:t>
                      </a:r>
                      <a:endParaRPr sz="1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Full Implementation </a:t>
                      </a:r>
                      <a:endParaRPr sz="15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/>
                        <a:t>Full Implementation &amp; Sustainability</a:t>
                      </a:r>
                      <a:endParaRPr sz="15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% of students enrolled in a broad course of study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100%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% of teachers properly credentialed and appropriately assigned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100% properly credentialed</a:t>
                      </a:r>
                      <a:endParaRPr sz="1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 misassignments</a:t>
                      </a:r>
                      <a:endParaRPr sz="1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2020-21 97% properly credentialed </a:t>
                      </a:r>
                      <a:endParaRPr sz="15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0.8 misassigned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2021-22 </a:t>
                      </a:r>
                      <a:r>
                        <a:rPr lang="en-US" sz="1500"/>
                        <a:t>89% properly credentialed </a:t>
                      </a:r>
                      <a:endParaRPr sz="15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2.7 misassigned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100% properly credentialed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0 misassigned</a:t>
                      </a:r>
                      <a:endParaRPr sz="15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EL Reclassification Rate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2019-20: </a:t>
                      </a:r>
                      <a:r>
                        <a:rPr lang="en-US" sz="1500"/>
                        <a:t>0</a:t>
                      </a:r>
                      <a:r>
                        <a:rPr lang="en-US" sz="1500" u="none" strike="noStrike" cap="none"/>
                        <a:t>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2020-21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/>
                        <a:t>14.2</a:t>
                      </a:r>
                      <a:r>
                        <a:rPr lang="en-US" sz="1500" u="none" strike="noStrike" cap="none"/>
                        <a:t>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Not yet available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Not yet available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strike="noStrike" cap="none"/>
                        <a:t>20%</a:t>
                      </a:r>
                      <a:endParaRPr sz="15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Google Shape;323;g26173721b21_0_11"/>
          <p:cNvGraphicFramePr/>
          <p:nvPr/>
        </p:nvGraphicFramePr>
        <p:xfrm>
          <a:off x="498348" y="376485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89E3FF"/>
                    </a:gs>
                    <a:gs pos="35000">
                      <a:srgbClr val="AAEAFF"/>
                    </a:gs>
                    <a:gs pos="100000">
                      <a:srgbClr val="DBF7FF"/>
                    </a:gs>
                  </a:gsLst>
                  <a:lin ang="16200038" scaled="0"/>
                </a:gradFill>
                <a:tableStyleId>{501363B8-6B18-45DF-9AC3-351276B32DF4}</a:tableStyleId>
              </a:tblPr>
              <a:tblGrid>
                <a:gridCol w="188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12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1 Outcomes (</a:t>
                      </a:r>
                      <a:r>
                        <a:rPr lang="en-US" sz="2500" b="1">
                          <a:solidFill>
                            <a:schemeClr val="lt1"/>
                          </a:solidFill>
                        </a:rPr>
                        <a:t>cont’d)</a:t>
                      </a:r>
                      <a:endParaRPr sz="14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Metric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Baseline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Year 1 Outcome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Year 2 Outcome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Year 3 Outcome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Desired Outcome for 2023–24</a:t>
                      </a:r>
                      <a:endParaRPr sz="16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/>
                        <a:t>Advanced Placement participation rates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2018-19</a:t>
                      </a: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32% </a:t>
                      </a: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2021-22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24%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2022-23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24%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Not Yet available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35%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/>
                        <a:t>Advanced Placement Passing Rates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2018-19 12%</a:t>
                      </a: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2020-21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79%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/>
                        <a:t>2021-22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/>
                        <a:t>10%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Not Yet available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15%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/>
                        <a:t>% of graduates completing A-G requirements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2019-20</a:t>
                      </a: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90.4%</a:t>
                      </a: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2020-21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94.3%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2021-22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68.8%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2022-23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55%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95%</a:t>
                      </a: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% of students prepared for college by EAP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2018-19</a:t>
                      </a: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ELA: 58%</a:t>
                      </a: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Math: 13%</a:t>
                      </a: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2020-21 ELA 46% Math 20%</a:t>
                      </a:r>
                      <a:endParaRPr sz="16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2021-22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ELA 35%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Math 7%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2022-23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ELA 41%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Math 9%</a:t>
                      </a:r>
                      <a:endParaRPr sz="16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496B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ELA: 45%</a:t>
                      </a:r>
                      <a:endParaRPr sz="16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Math: 17%</a:t>
                      </a:r>
                      <a:endParaRPr sz="16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8496B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4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Google Shape;328;g26173721b21_0_31"/>
          <p:cNvGraphicFramePr/>
          <p:nvPr/>
        </p:nvGraphicFramePr>
        <p:xfrm>
          <a:off x="218598" y="376485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89E3FF"/>
                    </a:gs>
                    <a:gs pos="35000">
                      <a:srgbClr val="AAEAFF"/>
                    </a:gs>
                    <a:gs pos="100000">
                      <a:srgbClr val="DBF7FF"/>
                    </a:gs>
                  </a:gsLst>
                  <a:lin ang="16200038" scaled="0"/>
                </a:gradFill>
                <a:tableStyleId>{501363B8-6B18-45DF-9AC3-351276B32DF4}</a:tableStyleId>
              </a:tblPr>
              <a:tblGrid>
                <a:gridCol w="134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337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1 Outcomes (</a:t>
                      </a:r>
                      <a:r>
                        <a:rPr lang="en-US" sz="2500" b="1">
                          <a:solidFill>
                            <a:schemeClr val="lt1"/>
                          </a:solidFill>
                        </a:rPr>
                        <a:t>cont’d)</a:t>
                      </a:r>
                      <a:endParaRPr sz="14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Metric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Baseline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Year 1 Outcome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Year 2 Outcome</a:t>
                      </a:r>
                      <a:endParaRPr sz="17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Year 3 Outcome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Desired Outcome for 2023–24</a:t>
                      </a:r>
                      <a:endParaRPr sz="17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700" u="none" strike="noStrike" cap="none"/>
                        <a:t>High School Graduation Rate</a:t>
                      </a:r>
                      <a:endParaRPr sz="17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2019-20 80%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2020-21 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 Students: 72%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SED: 72%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Hispanic 71%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2021-22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All:71%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EL: 56%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SWD: 64%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SED: 71%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Hispanic: 69%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2022-23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All: 88%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EL: 82%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SED: 88%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Hisp: 89%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80%</a:t>
                      </a:r>
                      <a:endParaRPr sz="17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 Science Test (CAST) % meeting or exceeding standards</a:t>
                      </a:r>
                      <a:endParaRPr sz="17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2018-19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 Students 9%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SED: 8%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Hispanic 6%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EL: 0%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SWD: 0%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2020-21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 Students 10%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SED: 9% Hispanic 9%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EL: 3%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SWD: 12%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2021-22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 Students 10%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 12% Hispanic 10%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EL: 0%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SWD: 0%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2022-23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 Students: 9%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SED: 9%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Hispanic 9%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EL: 0%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SWD: 0%</a:t>
                      </a:r>
                      <a:endParaRPr sz="1700"/>
                    </a:p>
                  </a:txBody>
                  <a:tcPr marL="73025" marR="73025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2022-23</a:t>
                      </a:r>
                      <a:endParaRPr sz="17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All Students: 12%</a:t>
                      </a:r>
                      <a:endParaRPr sz="17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1784984d0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35" name="Google Shape;335;g261784984d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50" y="1846425"/>
            <a:ext cx="6689450" cy="30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61784984d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50" y="344225"/>
            <a:ext cx="36480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61784984d0_0_0"/>
          <p:cNvSpPr txBox="1"/>
          <p:nvPr/>
        </p:nvSpPr>
        <p:spPr>
          <a:xfrm>
            <a:off x="287750" y="1310850"/>
            <a:ext cx="3405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2023 Academic Indicators</a:t>
            </a:r>
            <a:endParaRPr sz="2000" b="1">
              <a:solidFill>
                <a:schemeClr val="dk2"/>
              </a:solidFill>
            </a:endParaRPr>
          </a:p>
        </p:txBody>
      </p:sp>
      <p:sp>
        <p:nvSpPr>
          <p:cNvPr id="338" name="Google Shape;338;g261784984d0_0_0"/>
          <p:cNvSpPr txBox="1"/>
          <p:nvPr/>
        </p:nvSpPr>
        <p:spPr>
          <a:xfrm>
            <a:off x="216350" y="5313800"/>
            <a:ext cx="20625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Orange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39" name="Google Shape;339;g261784984d0_0_0"/>
          <p:cNvSpPr txBox="1"/>
          <p:nvPr/>
        </p:nvSpPr>
        <p:spPr>
          <a:xfrm>
            <a:off x="4634700" y="5313800"/>
            <a:ext cx="2166900" cy="524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Yellow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40" name="Google Shape;340;g261784984d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1425" y="1846425"/>
            <a:ext cx="2007925" cy="30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61784984d0_0_0"/>
          <p:cNvSpPr txBox="1"/>
          <p:nvPr/>
        </p:nvSpPr>
        <p:spPr>
          <a:xfrm>
            <a:off x="2425525" y="5313800"/>
            <a:ext cx="20625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Orange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42" name="Google Shape;342;g261784984d0_0_0"/>
          <p:cNvSpPr txBox="1"/>
          <p:nvPr/>
        </p:nvSpPr>
        <p:spPr>
          <a:xfrm>
            <a:off x="6948275" y="5312176"/>
            <a:ext cx="2062500" cy="5247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Medium 44%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1786a73b3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49" name="Google Shape;349;g261786a73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0350"/>
            <a:ext cx="4714700" cy="6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61786a73b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76563"/>
            <a:ext cx="631507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61786a73b3_0_0"/>
          <p:cNvSpPr txBox="1"/>
          <p:nvPr/>
        </p:nvSpPr>
        <p:spPr>
          <a:xfrm>
            <a:off x="311700" y="1751175"/>
            <a:ext cx="1007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2023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352" name="Google Shape;352;g261786a73b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00" y="2329400"/>
            <a:ext cx="8506800" cy="399380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61786a73b3_0_0"/>
          <p:cNvSpPr txBox="1"/>
          <p:nvPr/>
        </p:nvSpPr>
        <p:spPr>
          <a:xfrm>
            <a:off x="591450" y="6089375"/>
            <a:ext cx="3692700" cy="7812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average 47% Met or Exceeded ELA Standard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54" name="Google Shape;354;g261786a73b3_0_0"/>
          <p:cNvSpPr txBox="1"/>
          <p:nvPr/>
        </p:nvSpPr>
        <p:spPr>
          <a:xfrm>
            <a:off x="4932200" y="6089375"/>
            <a:ext cx="3692700" cy="7812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average 35% Met or Exceeded Math Standard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cc374e7df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61" name="Google Shape;361;g29cc374e7d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0350"/>
            <a:ext cx="4714700" cy="6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9cc374e7df_0_0"/>
          <p:cNvSpPr txBox="1"/>
          <p:nvPr/>
        </p:nvSpPr>
        <p:spPr>
          <a:xfrm>
            <a:off x="311700" y="1758475"/>
            <a:ext cx="1007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2023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363" name="Google Shape;363;g29cc374e7d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50" y="983775"/>
            <a:ext cx="29718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9cc374e7d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150" y="2267625"/>
            <a:ext cx="41814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9cc374e7df_0_0"/>
          <p:cNvSpPr txBox="1"/>
          <p:nvPr/>
        </p:nvSpPr>
        <p:spPr>
          <a:xfrm>
            <a:off x="5962775" y="1071075"/>
            <a:ext cx="2749500" cy="107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CA state average 30% Met or Exceeded Standard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66" name="Google Shape;366;g29cc374e7d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150" y="3052650"/>
            <a:ext cx="4714700" cy="31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86009df486_0_104"/>
          <p:cNvSpPr txBox="1"/>
          <p:nvPr/>
        </p:nvSpPr>
        <p:spPr>
          <a:xfrm>
            <a:off x="2341450" y="201750"/>
            <a:ext cx="6304200" cy="2503500"/>
          </a:xfrm>
          <a:prstGeom prst="rect">
            <a:avLst/>
          </a:prstGeom>
          <a:solidFill>
            <a:srgbClr val="005C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Work collaboratively with students, staff, families, and the community to increase resources in order to provide a supportive schooling experience that attends to all the different academic and social-emotional needs of the students.</a:t>
            </a:r>
            <a:endParaRPr sz="25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72" name="Google Shape;372;g286009df486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75" y="201750"/>
            <a:ext cx="1752326" cy="25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286009df486_0_104"/>
          <p:cNvSpPr/>
          <p:nvPr/>
        </p:nvSpPr>
        <p:spPr>
          <a:xfrm>
            <a:off x="1227726" y="1993550"/>
            <a:ext cx="295800" cy="282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949D7"/>
                </a:solidFill>
                <a:latin typeface="Arial"/>
              </a:rPr>
              <a:t>2</a:t>
            </a:r>
          </a:p>
        </p:txBody>
      </p:sp>
      <p:graphicFrame>
        <p:nvGraphicFramePr>
          <p:cNvPr id="374" name="Google Shape;374;g286009df486_0_104"/>
          <p:cNvGraphicFramePr/>
          <p:nvPr/>
        </p:nvGraphicFramePr>
        <p:xfrm>
          <a:off x="499475" y="298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{FB0BF019-E107-487A-9A4F-91972C49BC42}</a:tableStyleId>
              </a:tblPr>
              <a:tblGrid>
                <a:gridCol w="79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#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Title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(* increased service for high need students)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Status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Budgeted Amount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Expenditures as of 10/31/23</a:t>
                      </a:r>
                      <a:endParaRPr sz="18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0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Events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and Community Outreach 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$6,500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$1,038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74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g28606128939_0_747"/>
          <p:cNvGraphicFramePr/>
          <p:nvPr/>
        </p:nvGraphicFramePr>
        <p:xfrm>
          <a:off x="498348" y="4185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{ED372EA8-FD4A-4C7D-BD4E-0D7ED1F942CB}</a:tableStyleId>
              </a:tblPr>
              <a:tblGrid>
                <a:gridCol w="170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15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2 Outcomes</a:t>
                      </a:r>
                      <a:endParaRPr sz="2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Metric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Baseline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1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2 Outcome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3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Desired Outcome for 2023–24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% of parents participating in annual parent survey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Middle School 26%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High School 23%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N/A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65%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Data Not Yet Available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60%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% of parents participating in school events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 data due to events hosted virtually during the pandemic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N/A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Data Not Yet Available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75%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6009df486_0_110"/>
          <p:cNvSpPr txBox="1"/>
          <p:nvPr/>
        </p:nvSpPr>
        <p:spPr>
          <a:xfrm>
            <a:off x="2341450" y="201750"/>
            <a:ext cx="6304200" cy="1700400"/>
          </a:xfrm>
          <a:prstGeom prst="rect">
            <a:avLst/>
          </a:prstGeom>
          <a:solidFill>
            <a:srgbClr val="005C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5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Provide a safe and supportive schooling experience that attends to the social and emotional development of students and their growth as agents of social justice.</a:t>
            </a:r>
            <a:endParaRPr sz="255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85" name="Google Shape;385;g286009df486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75" y="201750"/>
            <a:ext cx="1752326" cy="17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86009df486_0_110"/>
          <p:cNvSpPr/>
          <p:nvPr/>
        </p:nvSpPr>
        <p:spPr>
          <a:xfrm>
            <a:off x="1229288" y="1454625"/>
            <a:ext cx="292679" cy="286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949D7"/>
                </a:solidFill>
                <a:latin typeface="Arial"/>
              </a:rPr>
              <a:t>3</a:t>
            </a:r>
          </a:p>
        </p:txBody>
      </p:sp>
      <p:graphicFrame>
        <p:nvGraphicFramePr>
          <p:cNvPr id="387" name="Google Shape;387;g286009df486_0_110"/>
          <p:cNvGraphicFramePr/>
          <p:nvPr/>
        </p:nvGraphicFramePr>
        <p:xfrm>
          <a:off x="498938" y="226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{FB0BF019-E107-487A-9A4F-91972C49BC42}</a:tableStyleId>
              </a:tblPr>
              <a:tblGrid>
                <a:gridCol w="92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8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#</a:t>
                      </a: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Title</a:t>
                      </a: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(* increased service for high need students)</a:t>
                      </a: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Status</a:t>
                      </a: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Budgeted Amount</a:t>
                      </a: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Expenditures as of 10/31/23</a:t>
                      </a: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0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Safe and Clean Campus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$804,233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$286,686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PBIS Program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$54,826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$12,279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Enrichment Activities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$195,000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$75,045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Nutrition Program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$407,099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$67,672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4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Uniforms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$8,814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$5,276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5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Mental Health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$-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6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Support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$159,706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$57,518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87:7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ae55d6b698_0_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94" name="Google Shape;394;g2ae55d6b69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50" y="344225"/>
            <a:ext cx="36480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ae55d6b698_0_2"/>
          <p:cNvSpPr txBox="1"/>
          <p:nvPr/>
        </p:nvSpPr>
        <p:spPr>
          <a:xfrm>
            <a:off x="287750" y="1310850"/>
            <a:ext cx="67509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2023 Climate/Engagement Indicators</a:t>
            </a:r>
            <a:endParaRPr sz="2000" b="1">
              <a:solidFill>
                <a:schemeClr val="dk2"/>
              </a:solidFill>
            </a:endParaRPr>
          </a:p>
        </p:txBody>
      </p:sp>
      <p:sp>
        <p:nvSpPr>
          <p:cNvPr id="396" name="Google Shape;396;g2ae55d6b698_0_2"/>
          <p:cNvSpPr txBox="1"/>
          <p:nvPr/>
        </p:nvSpPr>
        <p:spPr>
          <a:xfrm>
            <a:off x="287750" y="6217625"/>
            <a:ext cx="2629200" cy="524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= Yellow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97" name="Google Shape;397;g2ae55d6b698_0_2"/>
          <p:cNvSpPr txBox="1"/>
          <p:nvPr/>
        </p:nvSpPr>
        <p:spPr>
          <a:xfrm>
            <a:off x="3257400" y="6217625"/>
            <a:ext cx="26292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= Orange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98" name="Google Shape;398;g2ae55d6b698_0_2"/>
          <p:cNvSpPr txBox="1"/>
          <p:nvPr/>
        </p:nvSpPr>
        <p:spPr>
          <a:xfrm>
            <a:off x="6299575" y="6217625"/>
            <a:ext cx="2629200" cy="524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CA state = Orange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99" name="Google Shape;399;g2ae55d6b698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747" y="1960600"/>
            <a:ext cx="5401552" cy="40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ae55d6b698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575" y="1960600"/>
            <a:ext cx="2629200" cy="402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606128939_0_0"/>
          <p:cNvSpPr txBox="1">
            <a:spLocks noGrp="1"/>
          </p:cNvSpPr>
          <p:nvPr>
            <p:ph type="body" idx="1"/>
          </p:nvPr>
        </p:nvSpPr>
        <p:spPr>
          <a:xfrm>
            <a:off x="456538" y="1109033"/>
            <a:ext cx="82308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Franklin Gothic"/>
              <a:buAutoNum type="arabicPeriod"/>
            </a:pPr>
            <a:r>
              <a:rPr lang="en-US" sz="2400" b="0">
                <a:latin typeface="Franklin Gothic"/>
                <a:ea typeface="Franklin Gothic"/>
                <a:cs typeface="Franklin Gothic"/>
                <a:sym typeface="Franklin Gothic"/>
              </a:rPr>
              <a:t>Overview of Requirements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Franklin Gothic"/>
              <a:buAutoNum type="arabicPeriod"/>
            </a:pPr>
            <a:r>
              <a:rPr lang="en-US" sz="2400" b="0">
                <a:latin typeface="Franklin Gothic"/>
                <a:ea typeface="Franklin Gothic"/>
                <a:cs typeface="Franklin Gothic"/>
                <a:sym typeface="Franklin Gothic"/>
              </a:rPr>
              <a:t>Updated Budget Overview for Parents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Franklin Gothic"/>
              <a:buAutoNum type="arabicPeriod"/>
            </a:pPr>
            <a:r>
              <a:rPr lang="en-US" sz="2400" b="0">
                <a:latin typeface="Franklin Gothic"/>
                <a:ea typeface="Franklin Gothic"/>
                <a:cs typeface="Franklin Gothic"/>
                <a:sym typeface="Franklin Gothic"/>
              </a:rPr>
              <a:t>LCAP Goals </a:t>
            </a:r>
            <a:endParaRPr sz="2400" b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1800" b="0">
                <a:latin typeface="Franklin Gothic"/>
                <a:ea typeface="Franklin Gothic"/>
                <a:cs typeface="Franklin Gothic"/>
                <a:sym typeface="Franklin Gothic"/>
              </a:rPr>
              <a:t>Progress towards meeting goal</a:t>
            </a:r>
            <a:endParaRPr sz="1800" b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 b="0">
                <a:latin typeface="Franklin Gothic"/>
                <a:ea typeface="Franklin Gothic"/>
                <a:cs typeface="Franklin Gothic"/>
                <a:sym typeface="Franklin Gothic"/>
              </a:rPr>
              <a:t>Implementation and Expenditure Status</a:t>
            </a:r>
            <a:endParaRPr sz="1800" b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600" b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b="0"/>
          </a:p>
        </p:txBody>
      </p:sp>
      <p:sp>
        <p:nvSpPr>
          <p:cNvPr id="254" name="Google Shape;254;g28606128939_0_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146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Google Shape;405;g28606128939_0_845"/>
          <p:cNvGraphicFramePr/>
          <p:nvPr/>
        </p:nvGraphicFramePr>
        <p:xfrm>
          <a:off x="446048" y="4773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{ED372EA8-FD4A-4C7D-BD4E-0D7ED1F942CB}</a:tableStyleId>
              </a:tblPr>
              <a:tblGrid>
                <a:gridCol w="170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55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3 Outcomes</a:t>
                      </a:r>
                      <a:endParaRPr sz="2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Metric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Baseline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1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2 Outcome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3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Desired Outcome for 2023–24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Average Daily Attendance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2019-20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94%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2021-22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88.37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2022-23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89.2</a:t>
                      </a:r>
                      <a:r>
                        <a:rPr lang="en-US" sz="1800" u="none" strike="noStrike" cap="none"/>
                        <a:t>% 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2023-24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50"/>
                        <a:t>6-8th 95% as of 9/26/23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9</a:t>
                      </a:r>
                      <a:r>
                        <a:rPr lang="en-US" sz="1800"/>
                        <a:t>6.5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Chronic Absence Rate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2018-19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13.5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2020-21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11.</a:t>
                      </a:r>
                      <a:r>
                        <a:rPr lang="en-US" sz="1800"/>
                        <a:t>2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2021-22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39.5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37.6%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Suspension Rate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Expulsion Rate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2019-20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1.9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2020-21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0%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2021-22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3.3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1%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&lt;3</a:t>
                      </a:r>
                      <a:r>
                        <a:rPr lang="en-US" sz="1800" u="none" strike="noStrike" cap="none"/>
                        <a:t>%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Facilities Condition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2020-21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2023-24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g26173721b21_0_37"/>
          <p:cNvGraphicFramePr/>
          <p:nvPr/>
        </p:nvGraphicFramePr>
        <p:xfrm>
          <a:off x="446048" y="4773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{ED372EA8-FD4A-4C7D-BD4E-0D7ED1F942CB}</a:tableStyleId>
              </a:tblPr>
              <a:tblGrid>
                <a:gridCol w="170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82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lt1"/>
                          </a:solidFill>
                        </a:rPr>
                        <a:t>Goal 3 Outcomes</a:t>
                      </a:r>
                      <a:endParaRPr sz="2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Metric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Baseline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1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2 Outcome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Year 3 Outcome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Desired Outcome for 2023–24</a:t>
                      </a:r>
                      <a:endParaRPr sz="1800" b="1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Survey Results: % agree school is safe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Strongly Agree 27%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Agree 41%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Neutral 31%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N/A</a:t>
                      </a:r>
                      <a:endParaRPr sz="1800" b="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30% Strongly agree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50% Agree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/>
                        <a:t>Not yet available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7</a:t>
                      </a:r>
                      <a:r>
                        <a:rPr lang="en-US" sz="1800" u="none" strike="noStrike" cap="none"/>
                        <a:t>5%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High School Dropout Rate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2019-20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2020-21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12.2%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23.4%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2022-23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12.5%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Middle School Dropout Rate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2020-21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N/A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2021-22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/>
                        <a:t>Not yet available</a:t>
                      </a:r>
                      <a:endParaRPr sz="1800" u="none" strike="noStrike" cap="none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0%</a:t>
                      </a:r>
                      <a:endParaRPr sz="1800"/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40229" y="2080445"/>
            <a:ext cx="7946571" cy="13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3200"/>
              <a:buFont typeface="Franklin Gothic"/>
              <a:buNone/>
            </a:pPr>
            <a:r>
              <a:rPr lang="en-US" sz="3200"/>
              <a:t>Thank you for working together to review our progress towards meeting our LCAP goals!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g284d2d193aa_0_100"/>
          <p:cNvGrpSpPr/>
          <p:nvPr/>
        </p:nvGrpSpPr>
        <p:grpSpPr>
          <a:xfrm>
            <a:off x="457240" y="1421662"/>
            <a:ext cx="8231134" cy="4300790"/>
            <a:chOff x="40" y="103719"/>
            <a:chExt cx="8231134" cy="4300790"/>
          </a:xfrm>
        </p:grpSpPr>
        <p:sp>
          <p:nvSpPr>
            <p:cNvPr id="261" name="Google Shape;261;g284d2d193aa_0_100"/>
            <p:cNvSpPr/>
            <p:nvPr/>
          </p:nvSpPr>
          <p:spPr>
            <a:xfrm>
              <a:off x="40" y="103719"/>
              <a:ext cx="3846300" cy="8928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84d2d193aa_0_100"/>
            <p:cNvSpPr txBox="1"/>
            <p:nvPr/>
          </p:nvSpPr>
          <p:spPr>
            <a:xfrm>
              <a:off x="40" y="103719"/>
              <a:ext cx="38463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25975" rIns="220450" bIns="125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Franklin Gothic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What is it?</a:t>
              </a:r>
              <a:endParaRPr sz="31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g284d2d193aa_0_100"/>
            <p:cNvSpPr/>
            <p:nvPr/>
          </p:nvSpPr>
          <p:spPr>
            <a:xfrm>
              <a:off x="50" y="996508"/>
              <a:ext cx="3846300" cy="3408000"/>
            </a:xfrm>
            <a:prstGeom prst="rect">
              <a:avLst/>
            </a:prstGeom>
            <a:solidFill>
              <a:srgbClr val="C9D0DD">
                <a:alpha val="87843"/>
              </a:srgbClr>
            </a:solidFill>
            <a:ln w="25400" cap="flat" cmpd="sng">
              <a:solidFill>
                <a:srgbClr val="C9D0DD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84d2d193aa_0_100"/>
            <p:cNvSpPr txBox="1"/>
            <p:nvPr/>
          </p:nvSpPr>
          <p:spPr>
            <a:xfrm>
              <a:off x="50" y="996509"/>
              <a:ext cx="3844800" cy="3408000"/>
            </a:xfrm>
            <a:prstGeom prst="rect">
              <a:avLst/>
            </a:prstGeom>
            <a:solidFill>
              <a:srgbClr val="BFE4FF"/>
            </a:solidFill>
            <a:ln>
              <a:noFill/>
            </a:ln>
          </p:spPr>
          <p:txBody>
            <a:bodyPr spcFirstLastPara="1" wrap="square" lIns="165350" tIns="165350" rIns="220450" bIns="248025" anchor="t" anchorCtr="0">
              <a:noAutofit/>
            </a:bodyPr>
            <a:lstStyle/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800" b="0" i="0" u="none" strike="noStrike" cap="none">
                  <a:solidFill>
                    <a:srgbClr val="005C9A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A comprehensive state plan required of districts and charter schools that details key goals, actions, and budgeted expenditures. </a:t>
              </a:r>
              <a:endParaRPr sz="28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  <p:sp>
          <p:nvSpPr>
            <p:cNvPr id="265" name="Google Shape;265;g284d2d193aa_0_100"/>
            <p:cNvSpPr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EEA05A"/>
            </a:solidFill>
            <a:ln w="25400" cap="flat" cmpd="sng">
              <a:solidFill>
                <a:srgbClr val="EEA0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84d2d193aa_0_100"/>
            <p:cNvSpPr txBox="1"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6FA8D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0450" tIns="125975" rIns="220450" bIns="125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Franklin Gothic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Focus Area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284d2d193aa_0_100"/>
            <p:cNvSpPr/>
            <p:nvPr/>
          </p:nvSpPr>
          <p:spPr>
            <a:xfrm>
              <a:off x="4384825" y="996508"/>
              <a:ext cx="3846300" cy="3408000"/>
            </a:xfrm>
            <a:prstGeom prst="rect">
              <a:avLst/>
            </a:prstGeom>
            <a:solidFill>
              <a:srgbClr val="F8DCCD">
                <a:alpha val="87843"/>
              </a:srgbClr>
            </a:solidFill>
            <a:ln w="25400" cap="flat" cmpd="sng">
              <a:solidFill>
                <a:srgbClr val="F8DCCD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84d2d193aa_0_100"/>
            <p:cNvSpPr txBox="1"/>
            <p:nvPr/>
          </p:nvSpPr>
          <p:spPr>
            <a:xfrm>
              <a:off x="4383250" y="996509"/>
              <a:ext cx="3847800" cy="34080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5350" tIns="165350" rIns="220450" bIns="248025" anchor="t" anchorCtr="0">
              <a:noAutofit/>
            </a:bodyPr>
            <a:lstStyle/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800" b="0" i="0" u="none" strike="noStrike" cap="none">
                  <a:solidFill>
                    <a:srgbClr val="005C9A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How additional funds are being used to benefit higher need student groups </a:t>
              </a:r>
              <a:endParaRPr sz="28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600" b="0" i="1" u="none" strike="noStrike" cap="none">
                  <a:solidFill>
                    <a:srgbClr val="005C9A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(Low Income, English Learner, and Foster Youth)</a:t>
              </a:r>
              <a:endParaRPr sz="29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</p:grpSp>
      <p:sp>
        <p:nvSpPr>
          <p:cNvPr id="269" name="Google Shape;269;g284d2d193aa_0_10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/>
              <a:t>Local Control Accountability Plan (LCAP)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g28606128939_0_100"/>
          <p:cNvGrpSpPr/>
          <p:nvPr/>
        </p:nvGrpSpPr>
        <p:grpSpPr>
          <a:xfrm>
            <a:off x="655182" y="1299742"/>
            <a:ext cx="7949039" cy="3365700"/>
            <a:chOff x="4383251" y="103719"/>
            <a:chExt cx="3847923" cy="3365700"/>
          </a:xfrm>
        </p:grpSpPr>
        <p:sp>
          <p:nvSpPr>
            <p:cNvPr id="276" name="Google Shape;276;g28606128939_0_100"/>
            <p:cNvSpPr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EEA05A"/>
            </a:solidFill>
            <a:ln w="25400" cap="flat" cmpd="sng">
              <a:solidFill>
                <a:srgbClr val="EEA0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8606128939_0_100"/>
            <p:cNvSpPr txBox="1"/>
            <p:nvPr/>
          </p:nvSpPr>
          <p:spPr>
            <a:xfrm>
              <a:off x="4384874" y="103719"/>
              <a:ext cx="3846300" cy="8928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220450" tIns="125975" rIns="220450" bIns="125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Franklin Gothic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LCAP as SPSA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8606128939_0_100"/>
            <p:cNvSpPr/>
            <p:nvPr/>
          </p:nvSpPr>
          <p:spPr>
            <a:xfrm>
              <a:off x="4384835" y="996519"/>
              <a:ext cx="3846300" cy="2472900"/>
            </a:xfrm>
            <a:prstGeom prst="rect">
              <a:avLst/>
            </a:prstGeom>
            <a:solidFill>
              <a:srgbClr val="F8DCCD">
                <a:alpha val="86666"/>
              </a:srgbClr>
            </a:solidFill>
            <a:ln w="25400" cap="flat" cmpd="sng">
              <a:solidFill>
                <a:srgbClr val="F8DCCD">
                  <a:alpha val="8666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8606128939_0_100"/>
            <p:cNvSpPr txBox="1"/>
            <p:nvPr/>
          </p:nvSpPr>
          <p:spPr>
            <a:xfrm>
              <a:off x="4383251" y="996519"/>
              <a:ext cx="3847800" cy="24729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165350" tIns="165350" rIns="220450" bIns="248025" anchor="t" anchorCtr="0">
              <a:noAutofit/>
            </a:bodyPr>
            <a:lstStyle/>
            <a:p>
              <a:pPr marL="285750" marR="0" lvl="1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9A"/>
                </a:buClr>
                <a:buSzPts val="3100"/>
                <a:buFont typeface="Libre Franklin"/>
                <a:buNone/>
              </a:pPr>
              <a:r>
                <a:rPr lang="en-US" sz="2800" b="0" i="0" u="none" strike="noStrike" cap="none">
                  <a:solidFill>
                    <a:srgbClr val="005C9A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Charter schools may use the LCAP to also serve as the School Plan for Student Achievement (SPSA) to describe how federal funds will be used to increase student achievement.</a:t>
              </a:r>
              <a:r>
                <a:rPr lang="en-US" sz="3100" b="0" i="0" u="none" strike="noStrike" cap="none">
                  <a:solidFill>
                    <a:srgbClr val="005C9A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 </a:t>
              </a:r>
              <a:endParaRPr sz="3100" b="0" i="0" u="none" strike="noStrike" cap="none">
                <a:solidFill>
                  <a:srgbClr val="005C9A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</p:grpSp>
      <p:sp>
        <p:nvSpPr>
          <p:cNvPr id="280" name="Google Shape;280;g28606128939_0_100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 sz="3100"/>
              <a:t>Local Control Accountability Plan (LCAP)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457200" y="1022300"/>
            <a:ext cx="8235300" cy="22704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Mid-Year 202</a:t>
            </a:r>
            <a:r>
              <a:rPr lang="en-US" sz="2100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3-24</a:t>
            </a:r>
            <a:r>
              <a:rPr lang="en-US" sz="21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Annual Update Board Presentation</a:t>
            </a:r>
            <a:endParaRPr sz="2100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60375" lvl="2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–"/>
            </a:pPr>
            <a:r>
              <a:rPr lang="en-US" sz="1900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Currently available LCAP </a:t>
            </a:r>
            <a:r>
              <a:rPr lang="en-US" sz="19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Outcomes</a:t>
            </a:r>
            <a:endParaRPr sz="19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60375" lvl="2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–"/>
            </a:pPr>
            <a:r>
              <a:rPr lang="en-US" sz="1900" i="0" u="none" strike="noStrik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LCFF Financial Expenditures YTD</a:t>
            </a:r>
            <a:endParaRPr sz="19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60375" lvl="2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–"/>
            </a:pPr>
            <a:r>
              <a:rPr lang="en-US" sz="1900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LCAP Actions Implementation Update</a:t>
            </a:r>
            <a:endParaRPr sz="19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231775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800" b="0" i="0" u="none" strike="noStrike">
              <a:solidFill>
                <a:srgbClr val="342E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US"/>
              <a:t>LCAP Components 2023-24</a:t>
            </a:r>
            <a:endParaRPr/>
          </a:p>
        </p:txBody>
      </p:sp>
      <p:sp>
        <p:nvSpPr>
          <p:cNvPr id="287" name="Google Shape;287;p4"/>
          <p:cNvSpPr txBox="1"/>
          <p:nvPr/>
        </p:nvSpPr>
        <p:spPr>
          <a:xfrm>
            <a:off x="457200" y="3504125"/>
            <a:ext cx="8235300" cy="3047700"/>
          </a:xfrm>
          <a:prstGeom prst="rect">
            <a:avLst/>
          </a:prstGeom>
          <a:solidFill>
            <a:srgbClr val="B2D99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 sz="800" b="1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100" b="1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2024-25 LCAP - New 3-Year Plan </a:t>
            </a:r>
            <a:endParaRPr sz="1900" b="1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Budget Overview for Parents 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2023-24 Annual Update Actions and Expenditures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Highlights, Identified Needs, Education Partner Engagement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2024-25 Goals, Outcomes, Actions, Expenditures</a:t>
            </a:r>
            <a:endParaRPr sz="1900" b="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marR="0" lvl="2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E22"/>
              </a:buClr>
              <a:buSzPts val="1900"/>
              <a:buFont typeface="Franklin Gothic"/>
              <a:buChar char="▪"/>
            </a:pPr>
            <a:r>
              <a:rPr lang="en-US" sz="1900" b="0" i="0" u="none" strike="noStrike" cap="none">
                <a:solidFill>
                  <a:srgbClr val="342E2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Increased and Improved Services Requirement</a:t>
            </a:r>
            <a:endParaRPr sz="19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42E2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6755800" y="1283025"/>
            <a:ext cx="1748400" cy="1271700"/>
          </a:xfrm>
          <a:prstGeom prst="wave">
            <a:avLst>
              <a:gd name="adj1" fmla="val 12500"/>
              <a:gd name="adj2" fmla="val -1468"/>
            </a:avLst>
          </a:prstGeom>
          <a:solidFill>
            <a:schemeClr val="accent5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 annual requirement</a:t>
            </a:r>
            <a:endParaRPr sz="1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452600" y="3629000"/>
            <a:ext cx="2051700" cy="855900"/>
          </a:xfrm>
          <a:prstGeom prst="ellipse">
            <a:avLst/>
          </a:prstGeom>
          <a:solidFill>
            <a:srgbClr val="B2B3B4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Traditional LCAP Components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</a:pPr>
            <a:r>
              <a:rPr lang="en-US"/>
              <a:t>Updated Budget Overview for Parents</a:t>
            </a:r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body" idx="1"/>
          </p:nvPr>
        </p:nvSpPr>
        <p:spPr>
          <a:xfrm>
            <a:off x="3499082" y="3798588"/>
            <a:ext cx="5187718" cy="9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A concise summary of revenues and expenditures for this year.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g28606128939_0_253"/>
          <p:cNvGraphicFramePr/>
          <p:nvPr/>
        </p:nvGraphicFramePr>
        <p:xfrm>
          <a:off x="531450" y="383025"/>
          <a:ext cx="8081075" cy="5955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8225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</a:rPr>
                        <a:t>Budget Overview for Parents</a:t>
                      </a:r>
                      <a:endParaRPr sz="2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391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0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Budget Item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Original Forecast 23-24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Current Forecast 23-24 Budget as of 10/31/23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Difference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1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Total LCFF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$5,635,589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$5,628,388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-$7,201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2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LCFF supplemental and concentration grants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$1,526,437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$1,519,236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-$7,201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3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 other state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$1,441,255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$1,710,793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$269,538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4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 local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$1,000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$74,365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$73,365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5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 federal funds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$626,276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$1,230,565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$604,289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6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Total projected revenue</a:t>
                      </a:r>
                      <a:endParaRPr sz="1600" b="1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$7,704,120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$8,644,111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$939,991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7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Total budgeted general fund expenditures</a:t>
                      </a:r>
                      <a:endParaRPr sz="16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$8,491,765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$8,593,087</a:t>
                      </a:r>
                      <a:endParaRPr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$101,322</a:t>
                      </a:r>
                      <a:endParaRPr dirty="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00:8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606128939_0_404"/>
          <p:cNvSpPr txBox="1">
            <a:spLocks noGrp="1"/>
          </p:cNvSpPr>
          <p:nvPr>
            <p:ph type="title"/>
          </p:nvPr>
        </p:nvSpPr>
        <p:spPr>
          <a:xfrm>
            <a:off x="740229" y="2290442"/>
            <a:ext cx="79467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C1"/>
              </a:buClr>
              <a:buSzPts val="4800"/>
              <a:buFont typeface="Franklin Gothic"/>
              <a:buNone/>
            </a:pPr>
            <a:r>
              <a:rPr lang="en-US"/>
              <a:t>LCAP Goals: Progress and Implementation Status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6009df486_0_52"/>
          <p:cNvSpPr txBox="1"/>
          <p:nvPr/>
        </p:nvSpPr>
        <p:spPr>
          <a:xfrm>
            <a:off x="2340900" y="90825"/>
            <a:ext cx="6304200" cy="15852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5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Increase student achievement in ELA and Math to close the achievement gap between student subgroups and the general population.</a:t>
            </a:r>
            <a:endParaRPr sz="25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11" name="Google Shape;311;g286009df486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75" y="90825"/>
            <a:ext cx="1752326" cy="15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86009df486_0_52"/>
          <p:cNvSpPr/>
          <p:nvPr/>
        </p:nvSpPr>
        <p:spPr>
          <a:xfrm>
            <a:off x="1293263" y="1274350"/>
            <a:ext cx="164749" cy="282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949D7"/>
                </a:solidFill>
                <a:latin typeface="Arial"/>
              </a:rPr>
              <a:t>1</a:t>
            </a:r>
          </a:p>
        </p:txBody>
      </p:sp>
      <p:graphicFrame>
        <p:nvGraphicFramePr>
          <p:cNvPr id="313" name="Google Shape;313;g286009df486_0_52"/>
          <p:cNvGraphicFramePr/>
          <p:nvPr/>
        </p:nvGraphicFramePr>
        <p:xfrm>
          <a:off x="498900" y="172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{FB0BF019-E107-487A-9A4F-91972C49BC42}</a:tableStyleId>
              </a:tblPr>
              <a:tblGrid>
                <a:gridCol w="8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2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#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Action Title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(* increased service for high need students)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Status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Budgeted Amount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Expenditures as of 10/31/23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78C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0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Curriculum and Instructional materials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A812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$77,765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$111,774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1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Tutoring Services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$192,597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$72,688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2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$260,517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$49,829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3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Academic Progress Monitoring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$176,372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$57,407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4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Development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$32,250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$27,483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5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and Digital Resources 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$357,364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$148,494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6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High-Quality Instruction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$2,508,403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$346,567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7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Learner Support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$128,424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$31,708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8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E623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$562,952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$122,101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13:9:4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EdTec">
  <a:themeElements>
    <a:clrScheme name="Custom 5">
      <a:dk1>
        <a:srgbClr val="000000"/>
      </a:dk1>
      <a:lt1>
        <a:srgbClr val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Tec">
  <a:themeElements>
    <a:clrScheme name="Custom 5">
      <a:dk1>
        <a:srgbClr val="000000"/>
      </a:dk1>
      <a:lt1>
        <a:srgbClr val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Macintosh PowerPoint</Application>
  <PresentationFormat>On-screen Show (4:3)</PresentationFormat>
  <Paragraphs>481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Noto Sans Symbols</vt:lpstr>
      <vt:lpstr>Arial</vt:lpstr>
      <vt:lpstr>Franklin Gothic</vt:lpstr>
      <vt:lpstr>Calibri</vt:lpstr>
      <vt:lpstr>Open Sans</vt:lpstr>
      <vt:lpstr>Libre Franklin</vt:lpstr>
      <vt:lpstr>Garamond</vt:lpstr>
      <vt:lpstr>1_EdTec</vt:lpstr>
      <vt:lpstr>1_EdTec</vt:lpstr>
      <vt:lpstr>Simple Light</vt:lpstr>
      <vt:lpstr>PowerPoint Presentation</vt:lpstr>
      <vt:lpstr>Agenda</vt:lpstr>
      <vt:lpstr>Local Control Accountability Plan (LCAP)</vt:lpstr>
      <vt:lpstr>Local Control Accountability Plan (LCAP)</vt:lpstr>
      <vt:lpstr>LCAP Components 2023-24</vt:lpstr>
      <vt:lpstr>Updated Budget Overview for Parents</vt:lpstr>
      <vt:lpstr>PowerPoint Presentation</vt:lpstr>
      <vt:lpstr>LCAP Goals: Progress and Implementation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working together to review our progress towards meeting our LCAP goals!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Lee</dc:creator>
  <cp:lastModifiedBy>Tina Butler</cp:lastModifiedBy>
  <cp:revision>2</cp:revision>
  <dcterms:created xsi:type="dcterms:W3CDTF">2017-02-23T17:29:44Z</dcterms:created>
  <dcterms:modified xsi:type="dcterms:W3CDTF">2024-01-19T18:28:07Z</dcterms:modified>
</cp:coreProperties>
</file>